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0"/>
  </p:notesMasterIdLst>
  <p:sldIdLst>
    <p:sldId id="327" r:id="rId2"/>
    <p:sldId id="328" r:id="rId3"/>
    <p:sldId id="355" r:id="rId4"/>
    <p:sldId id="256" r:id="rId5"/>
    <p:sldId id="362" r:id="rId6"/>
    <p:sldId id="365" r:id="rId7"/>
    <p:sldId id="367" r:id="rId8"/>
    <p:sldId id="366" r:id="rId9"/>
    <p:sldId id="257" r:id="rId10"/>
    <p:sldId id="330" r:id="rId11"/>
    <p:sldId id="357" r:id="rId12"/>
    <p:sldId id="364" r:id="rId13"/>
    <p:sldId id="363" r:id="rId14"/>
    <p:sldId id="329" r:id="rId15"/>
    <p:sldId id="331" r:id="rId16"/>
    <p:sldId id="332" r:id="rId17"/>
    <p:sldId id="333" r:id="rId18"/>
    <p:sldId id="258" r:id="rId19"/>
    <p:sldId id="259" r:id="rId20"/>
    <p:sldId id="260" r:id="rId21"/>
    <p:sldId id="261" r:id="rId22"/>
    <p:sldId id="337" r:id="rId23"/>
    <p:sldId id="408" r:id="rId24"/>
    <p:sldId id="409" r:id="rId25"/>
    <p:sldId id="411" r:id="rId26"/>
    <p:sldId id="413" r:id="rId27"/>
    <p:sldId id="414" r:id="rId28"/>
    <p:sldId id="415" r:id="rId29"/>
    <p:sldId id="416" r:id="rId30"/>
    <p:sldId id="417" r:id="rId31"/>
    <p:sldId id="338" r:id="rId32"/>
    <p:sldId id="334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335" r:id="rId41"/>
    <p:sldId id="269" r:id="rId42"/>
    <p:sldId id="270" r:id="rId43"/>
    <p:sldId id="271" r:id="rId44"/>
    <p:sldId id="272" r:id="rId45"/>
    <p:sldId id="273" r:id="rId46"/>
    <p:sldId id="274" r:id="rId47"/>
    <p:sldId id="340" r:id="rId48"/>
    <p:sldId id="278" r:id="rId49"/>
    <p:sldId id="279" r:id="rId50"/>
    <p:sldId id="280" r:id="rId51"/>
    <p:sldId id="281" r:id="rId52"/>
    <p:sldId id="282" r:id="rId53"/>
    <p:sldId id="299" r:id="rId54"/>
    <p:sldId id="300" r:id="rId55"/>
    <p:sldId id="289" r:id="rId56"/>
    <p:sldId id="291" r:id="rId57"/>
    <p:sldId id="287" r:id="rId58"/>
    <p:sldId id="293" r:id="rId59"/>
    <p:sldId id="296" r:id="rId60"/>
    <p:sldId id="277" r:id="rId61"/>
    <p:sldId id="283" r:id="rId62"/>
    <p:sldId id="284" r:id="rId63"/>
    <p:sldId id="285" r:id="rId64"/>
    <p:sldId id="286" r:id="rId65"/>
    <p:sldId id="301" r:id="rId66"/>
    <p:sldId id="302" r:id="rId67"/>
    <p:sldId id="359" r:id="rId68"/>
    <p:sldId id="360" r:id="rId69"/>
    <p:sldId id="368" r:id="rId70"/>
    <p:sldId id="372" r:id="rId71"/>
    <p:sldId id="397" r:id="rId72"/>
    <p:sldId id="341" r:id="rId73"/>
    <p:sldId id="303" r:id="rId74"/>
    <p:sldId id="369" r:id="rId75"/>
    <p:sldId id="370" r:id="rId76"/>
    <p:sldId id="371" r:id="rId77"/>
    <p:sldId id="304" r:id="rId78"/>
    <p:sldId id="305" r:id="rId79"/>
    <p:sldId id="343" r:id="rId80"/>
    <p:sldId id="348" r:id="rId81"/>
    <p:sldId id="342" r:id="rId82"/>
    <p:sldId id="349" r:id="rId83"/>
    <p:sldId id="345" r:id="rId84"/>
    <p:sldId id="346" r:id="rId85"/>
    <p:sldId id="347" r:id="rId86"/>
    <p:sldId id="399" r:id="rId87"/>
    <p:sldId id="374" r:id="rId88"/>
    <p:sldId id="373" r:id="rId89"/>
    <p:sldId id="398" r:id="rId90"/>
    <p:sldId id="376" r:id="rId91"/>
    <p:sldId id="392" r:id="rId92"/>
    <p:sldId id="375" r:id="rId93"/>
    <p:sldId id="380" r:id="rId94"/>
    <p:sldId id="383" r:id="rId95"/>
    <p:sldId id="384" r:id="rId96"/>
    <p:sldId id="385" r:id="rId97"/>
    <p:sldId id="381" r:id="rId98"/>
    <p:sldId id="387" r:id="rId99"/>
    <p:sldId id="386" r:id="rId100"/>
    <p:sldId id="388" r:id="rId101"/>
    <p:sldId id="391" r:id="rId102"/>
    <p:sldId id="393" r:id="rId103"/>
    <p:sldId id="389" r:id="rId104"/>
    <p:sldId id="394" r:id="rId105"/>
    <p:sldId id="395" r:id="rId106"/>
    <p:sldId id="390" r:id="rId107"/>
    <p:sldId id="382" r:id="rId108"/>
    <p:sldId id="396" r:id="rId109"/>
    <p:sldId id="400" r:id="rId110"/>
    <p:sldId id="351" r:id="rId111"/>
    <p:sldId id="352" r:id="rId112"/>
    <p:sldId id="314" r:id="rId113"/>
    <p:sldId id="315" r:id="rId114"/>
    <p:sldId id="403" r:id="rId115"/>
    <p:sldId id="404" r:id="rId116"/>
    <p:sldId id="405" r:id="rId117"/>
    <p:sldId id="406" r:id="rId118"/>
    <p:sldId id="377" r:id="rId119"/>
    <p:sldId id="378" r:id="rId120"/>
    <p:sldId id="379" r:id="rId121"/>
    <p:sldId id="407" r:id="rId122"/>
    <p:sldId id="306" r:id="rId123"/>
    <p:sldId id="358" r:id="rId124"/>
    <p:sldId id="307" r:id="rId125"/>
    <p:sldId id="308" r:id="rId126"/>
    <p:sldId id="309" r:id="rId127"/>
    <p:sldId id="310" r:id="rId128"/>
    <p:sldId id="311" r:id="rId129"/>
    <p:sldId id="312" r:id="rId130"/>
    <p:sldId id="313" r:id="rId131"/>
    <p:sldId id="316" r:id="rId132"/>
    <p:sldId id="317" r:id="rId133"/>
    <p:sldId id="353" r:id="rId134"/>
    <p:sldId id="354" r:id="rId135"/>
    <p:sldId id="318" r:id="rId136"/>
    <p:sldId id="319" r:id="rId137"/>
    <p:sldId id="401" r:id="rId138"/>
    <p:sldId id="402" r:id="rId13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00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01" autoAdjust="0"/>
    <p:restoredTop sz="96433" autoAdjust="0"/>
  </p:normalViewPr>
  <p:slideViewPr>
    <p:cSldViewPr>
      <p:cViewPr varScale="1">
        <p:scale>
          <a:sx n="173" d="100"/>
          <a:sy n="173" d="100"/>
        </p:scale>
        <p:origin x="1588" y="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9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4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AEA930-A25F-48EE-BAF2-D6B35054B5B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70730488-433C-4E30-8493-3185D036BCA2}">
      <dgm:prSet phldrT="[Text]"/>
      <dgm:spPr/>
      <dgm:t>
        <a:bodyPr/>
        <a:lstStyle/>
        <a:p>
          <a:r>
            <a:rPr lang="de-DE" dirty="0" err="1" smtClean="0"/>
            <a:t>Identify</a:t>
          </a:r>
          <a:r>
            <a:rPr lang="de-DE" dirty="0" smtClean="0"/>
            <a:t> relevant </a:t>
          </a:r>
          <a:r>
            <a:rPr lang="de-DE" dirty="0" err="1" smtClean="0"/>
            <a:t>services</a:t>
          </a:r>
          <a:endParaRPr lang="de-DE" dirty="0"/>
        </a:p>
      </dgm:t>
    </dgm:pt>
    <dgm:pt modelId="{23BF0777-FBE6-4A57-86B8-E533B9FE0DD7}" type="parTrans" cxnId="{1DF6D854-9CE9-4E23-B0A6-BB0744E3BABA}">
      <dgm:prSet/>
      <dgm:spPr/>
      <dgm:t>
        <a:bodyPr/>
        <a:lstStyle/>
        <a:p>
          <a:endParaRPr lang="de-DE"/>
        </a:p>
      </dgm:t>
    </dgm:pt>
    <dgm:pt modelId="{1EB8C2AB-4BA7-49B7-94DA-A6B337154EF5}" type="sibTrans" cxnId="{1DF6D854-9CE9-4E23-B0A6-BB0744E3BABA}">
      <dgm:prSet/>
      <dgm:spPr/>
      <dgm:t>
        <a:bodyPr/>
        <a:lstStyle/>
        <a:p>
          <a:endParaRPr lang="de-DE"/>
        </a:p>
      </dgm:t>
    </dgm:pt>
    <dgm:pt modelId="{8399DEA7-0FDB-4868-9254-A0E6E614FD03}">
      <dgm:prSet phldrT="[Text]"/>
      <dgm:spPr/>
      <dgm:t>
        <a:bodyPr/>
        <a:lstStyle/>
        <a:p>
          <a:r>
            <a:rPr lang="de-DE" dirty="0" err="1" smtClean="0"/>
            <a:t>Identify</a:t>
          </a:r>
          <a:r>
            <a:rPr lang="de-DE" dirty="0" smtClean="0"/>
            <a:t> </a:t>
          </a:r>
          <a:r>
            <a:rPr lang="de-DE" dirty="0" err="1" smtClean="0"/>
            <a:t>product</a:t>
          </a:r>
          <a:r>
            <a:rPr lang="de-DE" dirty="0" smtClean="0"/>
            <a:t> </a:t>
          </a:r>
          <a:r>
            <a:rPr lang="de-DE" dirty="0" err="1" smtClean="0"/>
            <a:t>candidates</a:t>
          </a:r>
          <a:endParaRPr lang="de-DE" dirty="0"/>
        </a:p>
      </dgm:t>
    </dgm:pt>
    <dgm:pt modelId="{4B77E7BD-0DCC-4CA9-8F04-A10E7FF9472F}" type="parTrans" cxnId="{7E3F559D-3412-462B-A421-98CE10E074F2}">
      <dgm:prSet/>
      <dgm:spPr/>
      <dgm:t>
        <a:bodyPr/>
        <a:lstStyle/>
        <a:p>
          <a:endParaRPr lang="de-DE"/>
        </a:p>
      </dgm:t>
    </dgm:pt>
    <dgm:pt modelId="{134C565B-AF53-4FAF-B9C7-0611A17CD3A4}" type="sibTrans" cxnId="{7E3F559D-3412-462B-A421-98CE10E074F2}">
      <dgm:prSet/>
      <dgm:spPr/>
      <dgm:t>
        <a:bodyPr/>
        <a:lstStyle/>
        <a:p>
          <a:endParaRPr lang="de-DE"/>
        </a:p>
      </dgm:t>
    </dgm:pt>
    <dgm:pt modelId="{05E9CB1F-12D4-4C23-8302-7DD84D25CF93}">
      <dgm:prSet phldrT="[Text]"/>
      <dgm:spPr/>
      <dgm:t>
        <a:bodyPr/>
        <a:lstStyle/>
        <a:p>
          <a:r>
            <a:rPr lang="de-DE" dirty="0" smtClean="0"/>
            <a:t>Select </a:t>
          </a:r>
          <a:r>
            <a:rPr lang="de-DE" dirty="0" err="1" smtClean="0"/>
            <a:t>product</a:t>
          </a:r>
          <a:r>
            <a:rPr lang="de-DE" dirty="0" smtClean="0"/>
            <a:t>(s)</a:t>
          </a:r>
          <a:endParaRPr lang="de-DE" dirty="0"/>
        </a:p>
      </dgm:t>
    </dgm:pt>
    <dgm:pt modelId="{D2F9E086-A0C0-4384-AA1E-4E847EE5DD51}" type="parTrans" cxnId="{9ED1E021-BA96-469B-B9CA-8C1CEB5DC698}">
      <dgm:prSet/>
      <dgm:spPr/>
      <dgm:t>
        <a:bodyPr/>
        <a:lstStyle/>
        <a:p>
          <a:endParaRPr lang="de-DE"/>
        </a:p>
      </dgm:t>
    </dgm:pt>
    <dgm:pt modelId="{93C5EBB5-3A74-417B-A0FC-5B1484497EA0}" type="sibTrans" cxnId="{9ED1E021-BA96-469B-B9CA-8C1CEB5DC698}">
      <dgm:prSet/>
      <dgm:spPr/>
      <dgm:t>
        <a:bodyPr/>
        <a:lstStyle/>
        <a:p>
          <a:endParaRPr lang="de-DE"/>
        </a:p>
      </dgm:t>
    </dgm:pt>
    <dgm:pt modelId="{18815DED-2EA5-456A-A486-A7E42E761D38}">
      <dgm:prSet phldrT="[Text]"/>
      <dgm:spPr/>
      <dgm:t>
        <a:bodyPr/>
        <a:lstStyle/>
        <a:p>
          <a:r>
            <a:rPr lang="de-DE" dirty="0" err="1" smtClean="0"/>
            <a:t>Integrate</a:t>
          </a:r>
          <a:r>
            <a:rPr lang="de-DE" dirty="0" smtClean="0"/>
            <a:t> </a:t>
          </a:r>
          <a:r>
            <a:rPr lang="de-DE" dirty="0" err="1" smtClean="0"/>
            <a:t>product</a:t>
          </a:r>
          <a:r>
            <a:rPr lang="de-DE" dirty="0" smtClean="0"/>
            <a:t>(s)</a:t>
          </a:r>
          <a:endParaRPr lang="de-DE" dirty="0"/>
        </a:p>
      </dgm:t>
    </dgm:pt>
    <dgm:pt modelId="{6D5534FF-9F29-499F-BC0C-67808F9EE0F0}" type="parTrans" cxnId="{3506BEE6-6C9C-4B6D-833E-D07201592DF9}">
      <dgm:prSet/>
      <dgm:spPr/>
      <dgm:t>
        <a:bodyPr/>
        <a:lstStyle/>
        <a:p>
          <a:endParaRPr lang="de-DE"/>
        </a:p>
      </dgm:t>
    </dgm:pt>
    <dgm:pt modelId="{99CEF180-E336-4D21-A06D-01C92EBC7C7B}" type="sibTrans" cxnId="{3506BEE6-6C9C-4B6D-833E-D07201592DF9}">
      <dgm:prSet/>
      <dgm:spPr/>
      <dgm:t>
        <a:bodyPr/>
        <a:lstStyle/>
        <a:p>
          <a:endParaRPr lang="de-DE"/>
        </a:p>
      </dgm:t>
    </dgm:pt>
    <dgm:pt modelId="{D4CF03DD-79CD-49D2-AD9D-68C17F44031F}" type="pres">
      <dgm:prSet presAssocID="{0DAEA930-A25F-48EE-BAF2-D6B35054B5B9}" presName="Name0" presStyleCnt="0">
        <dgm:presLayoutVars>
          <dgm:dir/>
          <dgm:animLvl val="lvl"/>
          <dgm:resizeHandles val="exact"/>
        </dgm:presLayoutVars>
      </dgm:prSet>
      <dgm:spPr/>
    </dgm:pt>
    <dgm:pt modelId="{7D3F553D-11EE-48C9-837F-C9FBD9BDF6BF}" type="pres">
      <dgm:prSet presAssocID="{70730488-433C-4E30-8493-3185D036BCA2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46E50A8-BB45-4073-90A8-D7DC1BFDA566}" type="pres">
      <dgm:prSet presAssocID="{1EB8C2AB-4BA7-49B7-94DA-A6B337154EF5}" presName="parTxOnlySpace" presStyleCnt="0"/>
      <dgm:spPr/>
    </dgm:pt>
    <dgm:pt modelId="{DBF34931-1E68-48C6-82EB-847900A0CA77}" type="pres">
      <dgm:prSet presAssocID="{8399DEA7-0FDB-4868-9254-A0E6E614FD03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CA38DCF-762C-42C6-B50B-072594B2C22D}" type="pres">
      <dgm:prSet presAssocID="{134C565B-AF53-4FAF-B9C7-0611A17CD3A4}" presName="parTxOnlySpace" presStyleCnt="0"/>
      <dgm:spPr/>
    </dgm:pt>
    <dgm:pt modelId="{5DC7BDD3-EDF9-463A-80B9-6C53AF2E2D71}" type="pres">
      <dgm:prSet presAssocID="{05E9CB1F-12D4-4C23-8302-7DD84D25CF9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4448C3F-D045-4817-8A73-EE1F00D26D19}" type="pres">
      <dgm:prSet presAssocID="{93C5EBB5-3A74-417B-A0FC-5B1484497EA0}" presName="parTxOnlySpace" presStyleCnt="0"/>
      <dgm:spPr/>
    </dgm:pt>
    <dgm:pt modelId="{DF5EDC74-21A1-462E-A467-1F00E377C362}" type="pres">
      <dgm:prSet presAssocID="{18815DED-2EA5-456A-A486-A7E42E761D38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130E893-ED66-451C-8579-9955E61247D8}" type="presOf" srcId="{70730488-433C-4E30-8493-3185D036BCA2}" destId="{7D3F553D-11EE-48C9-837F-C9FBD9BDF6BF}" srcOrd="0" destOrd="0" presId="urn:microsoft.com/office/officeart/2005/8/layout/chevron1"/>
    <dgm:cxn modelId="{7E3F559D-3412-462B-A421-98CE10E074F2}" srcId="{0DAEA930-A25F-48EE-BAF2-D6B35054B5B9}" destId="{8399DEA7-0FDB-4868-9254-A0E6E614FD03}" srcOrd="1" destOrd="0" parTransId="{4B77E7BD-0DCC-4CA9-8F04-A10E7FF9472F}" sibTransId="{134C565B-AF53-4FAF-B9C7-0611A17CD3A4}"/>
    <dgm:cxn modelId="{01030ECB-AB28-430C-B29D-F65BF6D8BF51}" type="presOf" srcId="{8399DEA7-0FDB-4868-9254-A0E6E614FD03}" destId="{DBF34931-1E68-48C6-82EB-847900A0CA77}" srcOrd="0" destOrd="0" presId="urn:microsoft.com/office/officeart/2005/8/layout/chevron1"/>
    <dgm:cxn modelId="{3506BEE6-6C9C-4B6D-833E-D07201592DF9}" srcId="{0DAEA930-A25F-48EE-BAF2-D6B35054B5B9}" destId="{18815DED-2EA5-456A-A486-A7E42E761D38}" srcOrd="3" destOrd="0" parTransId="{6D5534FF-9F29-499F-BC0C-67808F9EE0F0}" sibTransId="{99CEF180-E336-4D21-A06D-01C92EBC7C7B}"/>
    <dgm:cxn modelId="{4A14A1A1-5389-45BA-8DC4-D42C4B94F8A3}" type="presOf" srcId="{05E9CB1F-12D4-4C23-8302-7DD84D25CF93}" destId="{5DC7BDD3-EDF9-463A-80B9-6C53AF2E2D71}" srcOrd="0" destOrd="0" presId="urn:microsoft.com/office/officeart/2005/8/layout/chevron1"/>
    <dgm:cxn modelId="{9ED1E021-BA96-469B-B9CA-8C1CEB5DC698}" srcId="{0DAEA930-A25F-48EE-BAF2-D6B35054B5B9}" destId="{05E9CB1F-12D4-4C23-8302-7DD84D25CF93}" srcOrd="2" destOrd="0" parTransId="{D2F9E086-A0C0-4384-AA1E-4E847EE5DD51}" sibTransId="{93C5EBB5-3A74-417B-A0FC-5B1484497EA0}"/>
    <dgm:cxn modelId="{1DF6D854-9CE9-4E23-B0A6-BB0744E3BABA}" srcId="{0DAEA930-A25F-48EE-BAF2-D6B35054B5B9}" destId="{70730488-433C-4E30-8493-3185D036BCA2}" srcOrd="0" destOrd="0" parTransId="{23BF0777-FBE6-4A57-86B8-E533B9FE0DD7}" sibTransId="{1EB8C2AB-4BA7-49B7-94DA-A6B337154EF5}"/>
    <dgm:cxn modelId="{403458CA-487E-4105-9849-B63B02DCF376}" type="presOf" srcId="{0DAEA930-A25F-48EE-BAF2-D6B35054B5B9}" destId="{D4CF03DD-79CD-49D2-AD9D-68C17F44031F}" srcOrd="0" destOrd="0" presId="urn:microsoft.com/office/officeart/2005/8/layout/chevron1"/>
    <dgm:cxn modelId="{4FBA5073-DB7B-4780-8EA9-0753027698CD}" type="presOf" srcId="{18815DED-2EA5-456A-A486-A7E42E761D38}" destId="{DF5EDC74-21A1-462E-A467-1F00E377C362}" srcOrd="0" destOrd="0" presId="urn:microsoft.com/office/officeart/2005/8/layout/chevron1"/>
    <dgm:cxn modelId="{CBE9CA25-968A-410B-B3F5-9AA0288D9A8E}" type="presParOf" srcId="{D4CF03DD-79CD-49D2-AD9D-68C17F44031F}" destId="{7D3F553D-11EE-48C9-837F-C9FBD9BDF6BF}" srcOrd="0" destOrd="0" presId="urn:microsoft.com/office/officeart/2005/8/layout/chevron1"/>
    <dgm:cxn modelId="{1CDC2378-6DF2-44EA-BF84-81C56692A9F1}" type="presParOf" srcId="{D4CF03DD-79CD-49D2-AD9D-68C17F44031F}" destId="{846E50A8-BB45-4073-90A8-D7DC1BFDA566}" srcOrd="1" destOrd="0" presId="urn:microsoft.com/office/officeart/2005/8/layout/chevron1"/>
    <dgm:cxn modelId="{79EB55D9-8136-43AA-8CF3-BE5EC87B6837}" type="presParOf" srcId="{D4CF03DD-79CD-49D2-AD9D-68C17F44031F}" destId="{DBF34931-1E68-48C6-82EB-847900A0CA77}" srcOrd="2" destOrd="0" presId="urn:microsoft.com/office/officeart/2005/8/layout/chevron1"/>
    <dgm:cxn modelId="{3B53AD58-7838-41D9-ACF6-267883E5B881}" type="presParOf" srcId="{D4CF03DD-79CD-49D2-AD9D-68C17F44031F}" destId="{DCA38DCF-762C-42C6-B50B-072594B2C22D}" srcOrd="3" destOrd="0" presId="urn:microsoft.com/office/officeart/2005/8/layout/chevron1"/>
    <dgm:cxn modelId="{08A1AFCF-704A-49F3-B13B-28CEA4AC25CD}" type="presParOf" srcId="{D4CF03DD-79CD-49D2-AD9D-68C17F44031F}" destId="{5DC7BDD3-EDF9-463A-80B9-6C53AF2E2D71}" srcOrd="4" destOrd="0" presId="urn:microsoft.com/office/officeart/2005/8/layout/chevron1"/>
    <dgm:cxn modelId="{9BFC74E2-2E84-42AC-A057-3DE2EB932E90}" type="presParOf" srcId="{D4CF03DD-79CD-49D2-AD9D-68C17F44031F}" destId="{E4448C3F-D045-4817-8A73-EE1F00D26D19}" srcOrd="5" destOrd="0" presId="urn:microsoft.com/office/officeart/2005/8/layout/chevron1"/>
    <dgm:cxn modelId="{41932863-ADF7-4004-9C2C-87F23B31AC9D}" type="presParOf" srcId="{D4CF03DD-79CD-49D2-AD9D-68C17F44031F}" destId="{DF5EDC74-21A1-462E-A467-1F00E377C362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43D71E-4D5B-44A3-B186-0F8EBA29B2AE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91A268D-09DF-4207-9E21-9775A4698BE4}">
      <dgm:prSet phldrT="[Text]"/>
      <dgm:spPr/>
      <dgm:t>
        <a:bodyPr/>
        <a:lstStyle/>
        <a:p>
          <a:r>
            <a:rPr lang="de-DE" i="0" dirty="0" err="1" smtClean="0"/>
            <a:t>Analyze</a:t>
          </a:r>
          <a:r>
            <a:rPr lang="de-DE" i="0" dirty="0" smtClean="0"/>
            <a:t> </a:t>
          </a:r>
          <a:r>
            <a:rPr lang="de-DE" i="0" dirty="0" err="1" smtClean="0"/>
            <a:t>use</a:t>
          </a:r>
          <a:r>
            <a:rPr lang="de-DE" i="0" dirty="0" smtClean="0"/>
            <a:t> </a:t>
          </a:r>
          <a:r>
            <a:rPr lang="de-DE" i="0" dirty="0" err="1" smtClean="0"/>
            <a:t>case</a:t>
          </a:r>
          <a:endParaRPr lang="de-DE" i="0" dirty="0"/>
        </a:p>
      </dgm:t>
    </dgm:pt>
    <dgm:pt modelId="{D503E684-F6B5-4E73-93D8-C328867F9466}" type="parTrans" cxnId="{2AEF3959-4E86-44AF-8364-BF427F697B61}">
      <dgm:prSet/>
      <dgm:spPr/>
      <dgm:t>
        <a:bodyPr/>
        <a:lstStyle/>
        <a:p>
          <a:endParaRPr lang="de-DE"/>
        </a:p>
      </dgm:t>
    </dgm:pt>
    <dgm:pt modelId="{816AECA2-C554-4AE1-A823-D04D4454C77E}" type="sibTrans" cxnId="{2AEF3959-4E86-44AF-8364-BF427F697B61}">
      <dgm:prSet/>
      <dgm:spPr/>
      <dgm:t>
        <a:bodyPr/>
        <a:lstStyle/>
        <a:p>
          <a:endParaRPr lang="de-DE"/>
        </a:p>
      </dgm:t>
    </dgm:pt>
    <dgm:pt modelId="{2379AC16-2AD3-493A-B4F0-43DFD4DA7125}">
      <dgm:prSet phldrT="[Text]"/>
      <dgm:spPr/>
      <dgm:t>
        <a:bodyPr/>
        <a:lstStyle/>
        <a:p>
          <a:r>
            <a:rPr lang="de-DE" i="0" dirty="0" err="1" smtClean="0"/>
            <a:t>Identify</a:t>
          </a:r>
          <a:r>
            <a:rPr lang="de-DE" i="0" dirty="0" smtClean="0"/>
            <a:t> ML </a:t>
          </a:r>
          <a:r>
            <a:rPr lang="de-DE" i="0" dirty="0" err="1" smtClean="0"/>
            <a:t>tasks</a:t>
          </a:r>
          <a:endParaRPr lang="de-DE" i="0" dirty="0"/>
        </a:p>
      </dgm:t>
    </dgm:pt>
    <dgm:pt modelId="{5ABF177E-DEBB-4B47-9B5B-C9336D01040F}" type="parTrans" cxnId="{4BE96C59-F9C1-4119-8115-07E10EC423F1}">
      <dgm:prSet/>
      <dgm:spPr/>
      <dgm:t>
        <a:bodyPr/>
        <a:lstStyle/>
        <a:p>
          <a:endParaRPr lang="de-DE"/>
        </a:p>
      </dgm:t>
    </dgm:pt>
    <dgm:pt modelId="{1396745C-8DA7-4F70-A8A1-01A8A5AC2172}" type="sibTrans" cxnId="{4BE96C59-F9C1-4119-8115-07E10EC423F1}">
      <dgm:prSet/>
      <dgm:spPr/>
      <dgm:t>
        <a:bodyPr/>
        <a:lstStyle/>
        <a:p>
          <a:endParaRPr lang="de-DE"/>
        </a:p>
      </dgm:t>
    </dgm:pt>
    <dgm:pt modelId="{E5370E9C-8585-43F6-92F9-E3D3A6424751}">
      <dgm:prSet phldrT="[Text]"/>
      <dgm:spPr/>
      <dgm:t>
        <a:bodyPr/>
        <a:lstStyle/>
        <a:p>
          <a:r>
            <a:rPr lang="de-DE" i="0" dirty="0" err="1" smtClean="0"/>
            <a:t>Analyze</a:t>
          </a:r>
          <a:r>
            <a:rPr lang="de-DE" i="0" dirty="0" smtClean="0"/>
            <a:t> </a:t>
          </a:r>
          <a:r>
            <a:rPr lang="de-DE" i="0" dirty="0" err="1" smtClean="0"/>
            <a:t>data</a:t>
          </a:r>
          <a:r>
            <a:rPr lang="de-DE" i="0" dirty="0" smtClean="0"/>
            <a:t> </a:t>
          </a:r>
          <a:r>
            <a:rPr lang="de-DE" i="0" dirty="0" err="1" smtClean="0"/>
            <a:t>carefully</a:t>
          </a:r>
          <a:endParaRPr lang="de-DE" i="0" dirty="0"/>
        </a:p>
      </dgm:t>
    </dgm:pt>
    <dgm:pt modelId="{9B8BE75A-4430-4B5D-BD84-F7B66BB3C475}" type="parTrans" cxnId="{D2F66A8A-1499-4AA5-99EE-51B768A7E4A1}">
      <dgm:prSet/>
      <dgm:spPr/>
      <dgm:t>
        <a:bodyPr/>
        <a:lstStyle/>
        <a:p>
          <a:endParaRPr lang="de-DE"/>
        </a:p>
      </dgm:t>
    </dgm:pt>
    <dgm:pt modelId="{6E62C727-F629-4353-B7BE-97C3ACA6595E}" type="sibTrans" cxnId="{D2F66A8A-1499-4AA5-99EE-51B768A7E4A1}">
      <dgm:prSet/>
      <dgm:spPr/>
      <dgm:t>
        <a:bodyPr/>
        <a:lstStyle/>
        <a:p>
          <a:endParaRPr lang="de-DE"/>
        </a:p>
      </dgm:t>
    </dgm:pt>
    <dgm:pt modelId="{507BE50D-D41A-4307-834B-BC5E55D7D742}">
      <dgm:prSet phldrT="[Text]"/>
      <dgm:spPr/>
      <dgm:t>
        <a:bodyPr/>
        <a:lstStyle/>
        <a:p>
          <a:r>
            <a:rPr lang="en-US" i="0" dirty="0" smtClean="0"/>
            <a:t>Select ML approach and product(s)</a:t>
          </a:r>
          <a:endParaRPr lang="de-DE" i="0" dirty="0"/>
        </a:p>
      </dgm:t>
    </dgm:pt>
    <dgm:pt modelId="{30E52187-9C31-4418-AE1F-85655B6E290C}" type="parTrans" cxnId="{5AD43FD5-B71A-4C28-81DD-0F25CCC609A0}">
      <dgm:prSet/>
      <dgm:spPr/>
      <dgm:t>
        <a:bodyPr/>
        <a:lstStyle/>
        <a:p>
          <a:endParaRPr lang="de-DE"/>
        </a:p>
      </dgm:t>
    </dgm:pt>
    <dgm:pt modelId="{EA036F49-DAED-4983-AEB5-EADC8124B3B3}" type="sibTrans" cxnId="{5AD43FD5-B71A-4C28-81DD-0F25CCC609A0}">
      <dgm:prSet/>
      <dgm:spPr/>
      <dgm:t>
        <a:bodyPr/>
        <a:lstStyle/>
        <a:p>
          <a:endParaRPr lang="de-DE"/>
        </a:p>
      </dgm:t>
    </dgm:pt>
    <dgm:pt modelId="{2E9A06CC-1AB7-4340-B20C-3F46F6421827}">
      <dgm:prSet phldrT="[Text]"/>
      <dgm:spPr/>
      <dgm:t>
        <a:bodyPr/>
        <a:lstStyle/>
        <a:p>
          <a:r>
            <a:rPr lang="de-DE" i="0" dirty="0" err="1" smtClean="0"/>
            <a:t>Implement</a:t>
          </a:r>
          <a:r>
            <a:rPr lang="de-DE" i="0" dirty="0" smtClean="0"/>
            <a:t> </a:t>
          </a:r>
          <a:r>
            <a:rPr lang="de-DE" i="0" dirty="0" err="1" smtClean="0"/>
            <a:t>iteratively</a:t>
          </a:r>
          <a:endParaRPr lang="de-DE" i="0" dirty="0"/>
        </a:p>
      </dgm:t>
    </dgm:pt>
    <dgm:pt modelId="{AA9596FE-B72C-4654-810F-F18295FD3B4E}" type="parTrans" cxnId="{138FC6C7-66D8-4710-87F1-567BF872D4A5}">
      <dgm:prSet/>
      <dgm:spPr/>
      <dgm:t>
        <a:bodyPr/>
        <a:lstStyle/>
        <a:p>
          <a:endParaRPr lang="de-DE"/>
        </a:p>
      </dgm:t>
    </dgm:pt>
    <dgm:pt modelId="{16DF7661-704D-4ACA-82BC-E82B2504B95A}" type="sibTrans" cxnId="{138FC6C7-66D8-4710-87F1-567BF872D4A5}">
      <dgm:prSet/>
      <dgm:spPr/>
      <dgm:t>
        <a:bodyPr/>
        <a:lstStyle/>
        <a:p>
          <a:endParaRPr lang="de-DE"/>
        </a:p>
      </dgm:t>
    </dgm:pt>
    <dgm:pt modelId="{203590F7-34D1-4F80-B593-792A7DAF6F71}">
      <dgm:prSet phldrT="[Text]"/>
      <dgm:spPr/>
      <dgm:t>
        <a:bodyPr/>
        <a:lstStyle/>
        <a:p>
          <a:r>
            <a:rPr lang="de-DE" i="0" dirty="0" err="1" smtClean="0"/>
            <a:t>Use</a:t>
          </a:r>
          <a:endParaRPr lang="de-DE" i="0" dirty="0"/>
        </a:p>
      </dgm:t>
    </dgm:pt>
    <dgm:pt modelId="{0EC4E521-20B7-48CA-B70C-1A3012A708F7}" type="parTrans" cxnId="{F700F674-AF8F-4D39-8071-04A6299BE9C9}">
      <dgm:prSet/>
      <dgm:spPr/>
      <dgm:t>
        <a:bodyPr/>
        <a:lstStyle/>
        <a:p>
          <a:endParaRPr lang="de-DE"/>
        </a:p>
      </dgm:t>
    </dgm:pt>
    <dgm:pt modelId="{D11BE75B-9C7B-46FC-830B-B9B875918AFC}" type="sibTrans" cxnId="{F700F674-AF8F-4D39-8071-04A6299BE9C9}">
      <dgm:prSet/>
      <dgm:spPr/>
      <dgm:t>
        <a:bodyPr/>
        <a:lstStyle/>
        <a:p>
          <a:endParaRPr lang="de-DE"/>
        </a:p>
      </dgm:t>
    </dgm:pt>
    <dgm:pt modelId="{2B37B225-7004-4FEE-9ADB-70901BFEBB89}" type="pres">
      <dgm:prSet presAssocID="{7343D71E-4D5B-44A3-B186-0F8EBA29B2A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588B3A7-AE67-4007-BF82-A243B7C98A0F}" type="pres">
      <dgm:prSet presAssocID="{B91A268D-09DF-4207-9E21-9775A4698BE4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B6CD9F-5AD4-4987-A24B-93E03983A5BA}" type="pres">
      <dgm:prSet presAssocID="{816AECA2-C554-4AE1-A823-D04D4454C77E}" presName="parTxOnlySpace" presStyleCnt="0"/>
      <dgm:spPr/>
    </dgm:pt>
    <dgm:pt modelId="{E10DFBDD-E746-4FB0-8B8E-12137ECC4BF8}" type="pres">
      <dgm:prSet presAssocID="{2379AC16-2AD3-493A-B4F0-43DFD4DA712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F116008-334A-416D-84B5-F8F223DC97E4}" type="pres">
      <dgm:prSet presAssocID="{1396745C-8DA7-4F70-A8A1-01A8A5AC2172}" presName="parTxOnlySpace" presStyleCnt="0"/>
      <dgm:spPr/>
    </dgm:pt>
    <dgm:pt modelId="{56F8255C-9919-4990-BCA6-C4344D78CFA7}" type="pres">
      <dgm:prSet presAssocID="{E5370E9C-8585-43F6-92F9-E3D3A6424751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E0421B-7955-49A7-B80D-014B15442FB3}" type="pres">
      <dgm:prSet presAssocID="{6E62C727-F629-4353-B7BE-97C3ACA6595E}" presName="parTxOnlySpace" presStyleCnt="0"/>
      <dgm:spPr/>
    </dgm:pt>
    <dgm:pt modelId="{8D56A1FD-39F3-4177-B815-2FFFADD9A09D}" type="pres">
      <dgm:prSet presAssocID="{507BE50D-D41A-4307-834B-BC5E55D7D742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7AD7DC5-FC60-46D6-9739-B1AF9ACC9A9E}" type="pres">
      <dgm:prSet presAssocID="{EA036F49-DAED-4983-AEB5-EADC8124B3B3}" presName="parTxOnlySpace" presStyleCnt="0"/>
      <dgm:spPr/>
    </dgm:pt>
    <dgm:pt modelId="{3E3A943B-A2B6-4A5E-B7E0-CEA9900B6FA1}" type="pres">
      <dgm:prSet presAssocID="{2E9A06CC-1AB7-4340-B20C-3F46F642182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1458DA0-6D85-4301-8957-7B7D1EF6C598}" type="pres">
      <dgm:prSet presAssocID="{16DF7661-704D-4ACA-82BC-E82B2504B95A}" presName="parTxOnlySpace" presStyleCnt="0"/>
      <dgm:spPr/>
    </dgm:pt>
    <dgm:pt modelId="{4252213F-A738-4725-B30A-53841DF47511}" type="pres">
      <dgm:prSet presAssocID="{203590F7-34D1-4F80-B593-792A7DAF6F71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AD43FD5-B71A-4C28-81DD-0F25CCC609A0}" srcId="{7343D71E-4D5B-44A3-B186-0F8EBA29B2AE}" destId="{507BE50D-D41A-4307-834B-BC5E55D7D742}" srcOrd="3" destOrd="0" parTransId="{30E52187-9C31-4418-AE1F-85655B6E290C}" sibTransId="{EA036F49-DAED-4983-AEB5-EADC8124B3B3}"/>
    <dgm:cxn modelId="{D32BA702-8633-4EDE-8EEE-6F780F9FA4D3}" type="presOf" srcId="{2379AC16-2AD3-493A-B4F0-43DFD4DA7125}" destId="{E10DFBDD-E746-4FB0-8B8E-12137ECC4BF8}" srcOrd="0" destOrd="0" presId="urn:microsoft.com/office/officeart/2005/8/layout/chevron1"/>
    <dgm:cxn modelId="{071E5846-45DA-4401-8F29-54B1FCACBC1A}" type="presOf" srcId="{507BE50D-D41A-4307-834B-BC5E55D7D742}" destId="{8D56A1FD-39F3-4177-B815-2FFFADD9A09D}" srcOrd="0" destOrd="0" presId="urn:microsoft.com/office/officeart/2005/8/layout/chevron1"/>
    <dgm:cxn modelId="{D2F66A8A-1499-4AA5-99EE-51B768A7E4A1}" srcId="{7343D71E-4D5B-44A3-B186-0F8EBA29B2AE}" destId="{E5370E9C-8585-43F6-92F9-E3D3A6424751}" srcOrd="2" destOrd="0" parTransId="{9B8BE75A-4430-4B5D-BD84-F7B66BB3C475}" sibTransId="{6E62C727-F629-4353-B7BE-97C3ACA6595E}"/>
    <dgm:cxn modelId="{6ADE9B13-D2E9-4629-A710-F0C03D753353}" type="presOf" srcId="{203590F7-34D1-4F80-B593-792A7DAF6F71}" destId="{4252213F-A738-4725-B30A-53841DF47511}" srcOrd="0" destOrd="0" presId="urn:microsoft.com/office/officeart/2005/8/layout/chevron1"/>
    <dgm:cxn modelId="{138FC6C7-66D8-4710-87F1-567BF872D4A5}" srcId="{7343D71E-4D5B-44A3-B186-0F8EBA29B2AE}" destId="{2E9A06CC-1AB7-4340-B20C-3F46F6421827}" srcOrd="4" destOrd="0" parTransId="{AA9596FE-B72C-4654-810F-F18295FD3B4E}" sibTransId="{16DF7661-704D-4ACA-82BC-E82B2504B95A}"/>
    <dgm:cxn modelId="{F700F674-AF8F-4D39-8071-04A6299BE9C9}" srcId="{7343D71E-4D5B-44A3-B186-0F8EBA29B2AE}" destId="{203590F7-34D1-4F80-B593-792A7DAF6F71}" srcOrd="5" destOrd="0" parTransId="{0EC4E521-20B7-48CA-B70C-1A3012A708F7}" sibTransId="{D11BE75B-9C7B-46FC-830B-B9B875918AFC}"/>
    <dgm:cxn modelId="{0A987F8A-9CB4-4D51-9678-D79D9072DAA0}" type="presOf" srcId="{B91A268D-09DF-4207-9E21-9775A4698BE4}" destId="{5588B3A7-AE67-4007-BF82-A243B7C98A0F}" srcOrd="0" destOrd="0" presId="urn:microsoft.com/office/officeart/2005/8/layout/chevron1"/>
    <dgm:cxn modelId="{4BE96C59-F9C1-4119-8115-07E10EC423F1}" srcId="{7343D71E-4D5B-44A3-B186-0F8EBA29B2AE}" destId="{2379AC16-2AD3-493A-B4F0-43DFD4DA7125}" srcOrd="1" destOrd="0" parTransId="{5ABF177E-DEBB-4B47-9B5B-C9336D01040F}" sibTransId="{1396745C-8DA7-4F70-A8A1-01A8A5AC2172}"/>
    <dgm:cxn modelId="{FA7E431E-5C46-4065-AD15-E568D2859DB2}" type="presOf" srcId="{E5370E9C-8585-43F6-92F9-E3D3A6424751}" destId="{56F8255C-9919-4990-BCA6-C4344D78CFA7}" srcOrd="0" destOrd="0" presId="urn:microsoft.com/office/officeart/2005/8/layout/chevron1"/>
    <dgm:cxn modelId="{2AEF3959-4E86-44AF-8364-BF427F697B61}" srcId="{7343D71E-4D5B-44A3-B186-0F8EBA29B2AE}" destId="{B91A268D-09DF-4207-9E21-9775A4698BE4}" srcOrd="0" destOrd="0" parTransId="{D503E684-F6B5-4E73-93D8-C328867F9466}" sibTransId="{816AECA2-C554-4AE1-A823-D04D4454C77E}"/>
    <dgm:cxn modelId="{1B97511B-03A1-4775-B4F7-552C33B8C9CC}" type="presOf" srcId="{7343D71E-4D5B-44A3-B186-0F8EBA29B2AE}" destId="{2B37B225-7004-4FEE-9ADB-70901BFEBB89}" srcOrd="0" destOrd="0" presId="urn:microsoft.com/office/officeart/2005/8/layout/chevron1"/>
    <dgm:cxn modelId="{338D4C7A-C99B-4FAD-A687-6584C7A53E5B}" type="presOf" srcId="{2E9A06CC-1AB7-4340-B20C-3F46F6421827}" destId="{3E3A943B-A2B6-4A5E-B7E0-CEA9900B6FA1}" srcOrd="0" destOrd="0" presId="urn:microsoft.com/office/officeart/2005/8/layout/chevron1"/>
    <dgm:cxn modelId="{E84AFDCF-879F-442C-84DB-08A6E9427B63}" type="presParOf" srcId="{2B37B225-7004-4FEE-9ADB-70901BFEBB89}" destId="{5588B3A7-AE67-4007-BF82-A243B7C98A0F}" srcOrd="0" destOrd="0" presId="urn:microsoft.com/office/officeart/2005/8/layout/chevron1"/>
    <dgm:cxn modelId="{0F23F312-DEBD-4D2B-8186-786D8C7C3A5C}" type="presParOf" srcId="{2B37B225-7004-4FEE-9ADB-70901BFEBB89}" destId="{6BB6CD9F-5AD4-4987-A24B-93E03983A5BA}" srcOrd="1" destOrd="0" presId="urn:microsoft.com/office/officeart/2005/8/layout/chevron1"/>
    <dgm:cxn modelId="{05BB06D6-C947-47AA-8461-7106DC4984E0}" type="presParOf" srcId="{2B37B225-7004-4FEE-9ADB-70901BFEBB89}" destId="{E10DFBDD-E746-4FB0-8B8E-12137ECC4BF8}" srcOrd="2" destOrd="0" presId="urn:microsoft.com/office/officeart/2005/8/layout/chevron1"/>
    <dgm:cxn modelId="{CBA4AE04-19FF-4C23-BB6D-FFA0726D6727}" type="presParOf" srcId="{2B37B225-7004-4FEE-9ADB-70901BFEBB89}" destId="{9F116008-334A-416D-84B5-F8F223DC97E4}" srcOrd="3" destOrd="0" presId="urn:microsoft.com/office/officeart/2005/8/layout/chevron1"/>
    <dgm:cxn modelId="{C5203B44-2A0F-486F-A3C9-82F06095B19B}" type="presParOf" srcId="{2B37B225-7004-4FEE-9ADB-70901BFEBB89}" destId="{56F8255C-9919-4990-BCA6-C4344D78CFA7}" srcOrd="4" destOrd="0" presId="urn:microsoft.com/office/officeart/2005/8/layout/chevron1"/>
    <dgm:cxn modelId="{1D58D672-6887-4600-8F0C-A35212BC64C1}" type="presParOf" srcId="{2B37B225-7004-4FEE-9ADB-70901BFEBB89}" destId="{E1E0421B-7955-49A7-B80D-014B15442FB3}" srcOrd="5" destOrd="0" presId="urn:microsoft.com/office/officeart/2005/8/layout/chevron1"/>
    <dgm:cxn modelId="{1269E398-8415-4FC8-AC2A-72F2DA9D93BD}" type="presParOf" srcId="{2B37B225-7004-4FEE-9ADB-70901BFEBB89}" destId="{8D56A1FD-39F3-4177-B815-2FFFADD9A09D}" srcOrd="6" destOrd="0" presId="urn:microsoft.com/office/officeart/2005/8/layout/chevron1"/>
    <dgm:cxn modelId="{ACA0068C-4D36-466E-9CC9-523D894619E2}" type="presParOf" srcId="{2B37B225-7004-4FEE-9ADB-70901BFEBB89}" destId="{17AD7DC5-FC60-46D6-9739-B1AF9ACC9A9E}" srcOrd="7" destOrd="0" presId="urn:microsoft.com/office/officeart/2005/8/layout/chevron1"/>
    <dgm:cxn modelId="{53AF45BC-6812-48E0-B058-064851603F8F}" type="presParOf" srcId="{2B37B225-7004-4FEE-9ADB-70901BFEBB89}" destId="{3E3A943B-A2B6-4A5E-B7E0-CEA9900B6FA1}" srcOrd="8" destOrd="0" presId="urn:microsoft.com/office/officeart/2005/8/layout/chevron1"/>
    <dgm:cxn modelId="{05C3B4E4-CFD0-4BD1-ABCC-CF2C4762FAE6}" type="presParOf" srcId="{2B37B225-7004-4FEE-9ADB-70901BFEBB89}" destId="{D1458DA0-6D85-4301-8957-7B7D1EF6C598}" srcOrd="9" destOrd="0" presId="urn:microsoft.com/office/officeart/2005/8/layout/chevron1"/>
    <dgm:cxn modelId="{230283CF-B5D9-4FFC-A878-573835F6B06D}" type="presParOf" srcId="{2B37B225-7004-4FEE-9ADB-70901BFEBB89}" destId="{4252213F-A738-4725-B30A-53841DF47511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jpe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jpeg>
</file>

<file path=ppt/media/image109.jpeg>
</file>

<file path=ppt/media/image11.jpeg>
</file>

<file path=ppt/media/image110.jpeg>
</file>

<file path=ppt/media/image111.jpeg>
</file>

<file path=ppt/media/image112.jpe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jpeg>
</file>

<file path=ppt/media/image120.png>
</file>

<file path=ppt/media/image13.png>
</file>

<file path=ppt/media/image14.jpeg>
</file>

<file path=ppt/media/image15.jp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0.png>
</file>

<file path=ppt/media/image500.png>
</file>

<file path=ppt/media/image51.png>
</file>

<file path=ppt/media/image52.png>
</file>

<file path=ppt/media/image53.png>
</file>

<file path=ppt/media/image54.png>
</file>

<file path=ppt/media/image55.gif>
</file>

<file path=ppt/media/image56.gif>
</file>

<file path=ppt/media/image57.gif>
</file>

<file path=ppt/media/image58.png>
</file>

<file path=ppt/media/image59.jp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jpeg>
</file>

<file path=ppt/media/image86.jpe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jpe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2391-6F4B-4AF5-84FD-B2EBA7BAB6AB}" type="datetimeFigureOut">
              <a:rPr lang="de-DE" smtClean="0"/>
              <a:t>16.03.2020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E24180-9027-432E-B4DB-C630D52C6D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6488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E3A82-9A49-47D8-B203-13C9B1CFC693}" type="datetimeFigureOut">
              <a:rPr lang="de-DE" smtClean="0"/>
              <a:pPr/>
              <a:t>16.03.2020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9BA9F-5F02-4CAD-8029-6DFF4F0C33DA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5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8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83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82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85.jpeg"/><Relationship Id="rId7" Type="http://schemas.openxmlformats.org/officeDocument/2006/relationships/image" Target="../media/image89.png"/><Relationship Id="rId12" Type="http://schemas.openxmlformats.org/officeDocument/2006/relationships/image" Target="../media/image94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8.png"/><Relationship Id="rId11" Type="http://schemas.openxmlformats.org/officeDocument/2006/relationships/image" Target="../media/image93.jpeg"/><Relationship Id="rId5" Type="http://schemas.openxmlformats.org/officeDocument/2006/relationships/image" Target="../media/image87.png"/><Relationship Id="rId10" Type="http://schemas.openxmlformats.org/officeDocument/2006/relationships/image" Target="../media/image92.png"/><Relationship Id="rId4" Type="http://schemas.openxmlformats.org/officeDocument/2006/relationships/image" Target="../media/image86.jpeg"/><Relationship Id="rId9" Type="http://schemas.openxmlformats.org/officeDocument/2006/relationships/image" Target="../media/image91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7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85.jpeg"/><Relationship Id="rId7" Type="http://schemas.openxmlformats.org/officeDocument/2006/relationships/image" Target="../media/image89.png"/><Relationship Id="rId12" Type="http://schemas.openxmlformats.org/officeDocument/2006/relationships/image" Target="../media/image94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8.png"/><Relationship Id="rId11" Type="http://schemas.openxmlformats.org/officeDocument/2006/relationships/image" Target="../media/image93.jpeg"/><Relationship Id="rId5" Type="http://schemas.openxmlformats.org/officeDocument/2006/relationships/image" Target="../media/image87.png"/><Relationship Id="rId10" Type="http://schemas.openxmlformats.org/officeDocument/2006/relationships/image" Target="../media/image92.png"/><Relationship Id="rId4" Type="http://schemas.openxmlformats.org/officeDocument/2006/relationships/image" Target="../media/image86.jpeg"/><Relationship Id="rId9" Type="http://schemas.openxmlformats.org/officeDocument/2006/relationships/image" Target="../media/image9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Lee_Se-Dol.jpg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ommons.wikimedia.org/wiki/File:Lee_Sedol_(B)_vs_AlphaGo_(W)_-_Game_4.jpg" TargetMode="External"/><Relationship Id="rId4" Type="http://schemas.openxmlformats.org/officeDocument/2006/relationships/image" Target="../media/image12.jpeg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png"/><Relationship Id="rId13" Type="http://schemas.openxmlformats.org/officeDocument/2006/relationships/image" Target="../media/image104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98.png"/><Relationship Id="rId12" Type="http://schemas.openxmlformats.org/officeDocument/2006/relationships/image" Target="../media/image10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11" Type="http://schemas.openxmlformats.org/officeDocument/2006/relationships/image" Target="../media/image102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01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00.png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jpeg"/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jpeg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jpeg"/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jpeg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jpe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11" Type="http://schemas.openxmlformats.org/officeDocument/2006/relationships/image" Target="../media/image36.jpe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gi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gi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gif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://playground.tensorflow.org/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image" Target="../media/image6.emf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0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0/08/Bag_of_word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068960"/>
            <a:ext cx="6505575" cy="3876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1907704" y="692696"/>
            <a:ext cx="675697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Bernhard G. Humm</a:t>
            </a:r>
          </a:p>
          <a:p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sz="4400" dirty="0" smtClean="0"/>
              <a:t>Applied </a:t>
            </a:r>
            <a:r>
              <a:rPr lang="de-DE" sz="4400" dirty="0" err="1" smtClean="0"/>
              <a:t>Artificial</a:t>
            </a:r>
            <a:r>
              <a:rPr lang="de-DE" sz="4400" dirty="0" smtClean="0"/>
              <a:t> </a:t>
            </a:r>
            <a:r>
              <a:rPr lang="de-DE" sz="4400" dirty="0" err="1" smtClean="0"/>
              <a:t>Intelligence</a:t>
            </a:r>
            <a:endParaRPr lang="de-DE" sz="4400" dirty="0" smtClean="0"/>
          </a:p>
          <a:p>
            <a:pPr>
              <a:lnSpc>
                <a:spcPct val="150000"/>
              </a:lnSpc>
            </a:pPr>
            <a:r>
              <a:rPr lang="de-DE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 Engineering Approach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1128043" y="-675456"/>
            <a:ext cx="7776864" cy="10009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320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upload.wikimedia.org/wikipedia/en/9/9b/Watson_Jeopard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1772816"/>
            <a:ext cx="4124325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/>
          <p:cNvSpPr/>
          <p:nvPr/>
        </p:nvSpPr>
        <p:spPr>
          <a:xfrm>
            <a:off x="495440" y="3780903"/>
            <a:ext cx="7956964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576597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Gerade Verbindung mit Pfeil 2"/>
          <p:cNvCxnSpPr/>
          <p:nvPr/>
        </p:nvCxnSpPr>
        <p:spPr>
          <a:xfrm>
            <a:off x="1187624" y="5661248"/>
            <a:ext cx="5688632" cy="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 Verbindung mit Pfeil 3"/>
          <p:cNvCxnSpPr/>
          <p:nvPr/>
        </p:nvCxnSpPr>
        <p:spPr>
          <a:xfrm flipV="1">
            <a:off x="1331640" y="1916832"/>
            <a:ext cx="0" cy="3888432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Bogen 5"/>
          <p:cNvSpPr/>
          <p:nvPr/>
        </p:nvSpPr>
        <p:spPr>
          <a:xfrm rot="5400000">
            <a:off x="-2736812" y="-3447764"/>
            <a:ext cx="8568952" cy="9217024"/>
          </a:xfrm>
          <a:prstGeom prst="arc">
            <a:avLst>
              <a:gd name="adj1" fmla="val 16983931"/>
              <a:gd name="adj2" fmla="val 0"/>
            </a:avLst>
          </a:prstGeom>
          <a:ln w="127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Bogen 6"/>
          <p:cNvSpPr/>
          <p:nvPr/>
        </p:nvSpPr>
        <p:spPr>
          <a:xfrm rot="16200000" flipH="1">
            <a:off x="2087724" y="-3583232"/>
            <a:ext cx="8568952" cy="9217024"/>
          </a:xfrm>
          <a:prstGeom prst="arc">
            <a:avLst>
              <a:gd name="adj1" fmla="val 16983931"/>
              <a:gd name="adj2" fmla="val 0"/>
            </a:avLst>
          </a:prstGeom>
          <a:ln w="12700">
            <a:solidFill>
              <a:srgbClr val="00FF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Bogen 7"/>
          <p:cNvSpPr/>
          <p:nvPr/>
        </p:nvSpPr>
        <p:spPr>
          <a:xfrm rot="5400000">
            <a:off x="1262670" y="-210442"/>
            <a:ext cx="5616626" cy="3102423"/>
          </a:xfrm>
          <a:prstGeom prst="arc">
            <a:avLst>
              <a:gd name="adj1" fmla="val 17702432"/>
              <a:gd name="adj2" fmla="val 3804975"/>
            </a:avLst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/>
          <p:cNvCxnSpPr/>
          <p:nvPr/>
        </p:nvCxnSpPr>
        <p:spPr>
          <a:xfrm>
            <a:off x="4052981" y="1916832"/>
            <a:ext cx="36004" cy="3807875"/>
          </a:xfrm>
          <a:prstGeom prst="line">
            <a:avLst/>
          </a:prstGeom>
          <a:ln w="3175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/>
          <p:cNvSpPr txBox="1"/>
          <p:nvPr/>
        </p:nvSpPr>
        <p:spPr>
          <a:xfrm>
            <a:off x="1691680" y="5717783"/>
            <a:ext cx="46008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                                    </a:t>
            </a:r>
            <a:r>
              <a:rPr lang="de-DE" sz="1400" b="1" dirty="0" smtClean="0"/>
              <a:t>Model </a:t>
            </a:r>
            <a:r>
              <a:rPr lang="de-DE" sz="1400" b="1" dirty="0" err="1" smtClean="0"/>
              <a:t>complexity</a:t>
            </a:r>
            <a:r>
              <a:rPr lang="de-DE" sz="1400" b="1" dirty="0" smtClean="0"/>
              <a:t>                        </a:t>
            </a:r>
            <a:r>
              <a:rPr lang="de-DE" sz="1400" dirty="0" smtClean="0"/>
              <a:t>high</a:t>
            </a:r>
            <a:endParaRPr lang="de-DE" sz="1400" dirty="0"/>
          </a:p>
        </p:txBody>
      </p:sp>
      <p:sp>
        <p:nvSpPr>
          <p:cNvPr id="16" name="Textfeld 15"/>
          <p:cNvSpPr txBox="1"/>
          <p:nvPr/>
        </p:nvSpPr>
        <p:spPr>
          <a:xfrm rot="16200000">
            <a:off x="-531693" y="3587074"/>
            <a:ext cx="31703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           </a:t>
            </a:r>
            <a:r>
              <a:rPr lang="de-DE" sz="1400" b="1" dirty="0" smtClean="0"/>
              <a:t>Bias, </a:t>
            </a:r>
            <a:r>
              <a:rPr lang="de-DE" sz="1400" b="1" dirty="0" err="1" smtClean="0"/>
              <a:t>variance</a:t>
            </a:r>
            <a:r>
              <a:rPr lang="de-DE" sz="1400" b="1" dirty="0" smtClean="0"/>
              <a:t>, </a:t>
            </a:r>
            <a:r>
              <a:rPr lang="de-DE" sz="1400" b="1" dirty="0" err="1" smtClean="0"/>
              <a:t>error</a:t>
            </a:r>
            <a:r>
              <a:rPr lang="de-DE" sz="1400" b="1" dirty="0" smtClean="0"/>
              <a:t>           </a:t>
            </a:r>
            <a:r>
              <a:rPr lang="de-DE" sz="1400" dirty="0" smtClean="0"/>
              <a:t>high</a:t>
            </a:r>
            <a:endParaRPr lang="de-DE" sz="1400" dirty="0"/>
          </a:p>
        </p:txBody>
      </p:sp>
      <p:sp>
        <p:nvSpPr>
          <p:cNvPr id="17" name="Textfeld 16"/>
          <p:cNvSpPr txBox="1"/>
          <p:nvPr/>
        </p:nvSpPr>
        <p:spPr>
          <a:xfrm>
            <a:off x="1850583" y="1565341"/>
            <a:ext cx="4483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err="1" smtClean="0"/>
              <a:t>Underfitting</a:t>
            </a:r>
            <a:r>
              <a:rPr lang="de-DE" sz="1400" b="1" dirty="0" smtClean="0"/>
              <a:t>         Optimal </a:t>
            </a:r>
            <a:r>
              <a:rPr lang="de-DE" sz="1400" b="1" dirty="0" err="1" smtClean="0"/>
              <a:t>model</a:t>
            </a:r>
            <a:r>
              <a:rPr lang="de-DE" sz="1400" b="1" dirty="0" smtClean="0"/>
              <a:t> </a:t>
            </a:r>
            <a:r>
              <a:rPr lang="de-DE" sz="1400" b="1" dirty="0" err="1" smtClean="0"/>
              <a:t>complexity</a:t>
            </a:r>
            <a:r>
              <a:rPr lang="de-DE" sz="1400" b="1" dirty="0" smtClean="0"/>
              <a:t>      </a:t>
            </a:r>
            <a:r>
              <a:rPr lang="de-DE" sz="1400" b="1" dirty="0" err="1" smtClean="0"/>
              <a:t>Overfitting</a:t>
            </a:r>
            <a:endParaRPr lang="de-DE" sz="1400" b="1" dirty="0"/>
          </a:p>
        </p:txBody>
      </p:sp>
    </p:spTree>
    <p:extLst>
      <p:ext uri="{BB962C8B-B14F-4D97-AF65-F5344CB8AC3E}">
        <p14:creationId xmlns:p14="http://schemas.microsoft.com/office/powerpoint/2010/main" val="122517720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Gerade Verbindung mit Pfeil 2"/>
          <p:cNvCxnSpPr/>
          <p:nvPr/>
        </p:nvCxnSpPr>
        <p:spPr>
          <a:xfrm>
            <a:off x="1187624" y="5661248"/>
            <a:ext cx="5688632" cy="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 Verbindung mit Pfeil 3"/>
          <p:cNvCxnSpPr/>
          <p:nvPr/>
        </p:nvCxnSpPr>
        <p:spPr>
          <a:xfrm flipV="1">
            <a:off x="1331640" y="1916832"/>
            <a:ext cx="0" cy="3888432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/>
          <p:cNvCxnSpPr/>
          <p:nvPr/>
        </p:nvCxnSpPr>
        <p:spPr>
          <a:xfrm>
            <a:off x="4052981" y="1916832"/>
            <a:ext cx="36004" cy="3807875"/>
          </a:xfrm>
          <a:prstGeom prst="line">
            <a:avLst/>
          </a:prstGeom>
          <a:ln w="3175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/>
          <p:cNvSpPr txBox="1"/>
          <p:nvPr/>
        </p:nvSpPr>
        <p:spPr>
          <a:xfrm>
            <a:off x="1691680" y="5717783"/>
            <a:ext cx="46008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                                    </a:t>
            </a:r>
            <a:r>
              <a:rPr lang="de-DE" sz="1400" b="1" dirty="0" smtClean="0"/>
              <a:t>Model </a:t>
            </a:r>
            <a:r>
              <a:rPr lang="de-DE" sz="1400" b="1" dirty="0" err="1" smtClean="0"/>
              <a:t>complexity</a:t>
            </a:r>
            <a:r>
              <a:rPr lang="de-DE" sz="1400" b="1" dirty="0" smtClean="0"/>
              <a:t>                        </a:t>
            </a:r>
            <a:r>
              <a:rPr lang="de-DE" sz="1400" dirty="0" smtClean="0"/>
              <a:t>high</a:t>
            </a:r>
            <a:endParaRPr lang="de-DE" sz="1400" dirty="0"/>
          </a:p>
        </p:txBody>
      </p:sp>
      <p:sp>
        <p:nvSpPr>
          <p:cNvPr id="16" name="Textfeld 15"/>
          <p:cNvSpPr txBox="1"/>
          <p:nvPr/>
        </p:nvSpPr>
        <p:spPr>
          <a:xfrm rot="16200000">
            <a:off x="-577379" y="3587074"/>
            <a:ext cx="32617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           </a:t>
            </a:r>
            <a:r>
              <a:rPr lang="de-DE" sz="1400" b="1" dirty="0" smtClean="0"/>
              <a:t>Bias</a:t>
            </a:r>
            <a:r>
              <a:rPr lang="de-DE" sz="1400" b="1" baseline="30000" dirty="0" smtClean="0"/>
              <a:t>2</a:t>
            </a:r>
            <a:r>
              <a:rPr lang="de-DE" sz="1400" b="1" dirty="0" smtClean="0"/>
              <a:t>, </a:t>
            </a:r>
            <a:r>
              <a:rPr lang="de-DE" sz="1400" b="1" dirty="0" err="1" smtClean="0"/>
              <a:t>variance</a:t>
            </a:r>
            <a:r>
              <a:rPr lang="de-DE" sz="1400" b="1" dirty="0" smtClean="0"/>
              <a:t>, </a:t>
            </a:r>
            <a:r>
              <a:rPr lang="de-DE" sz="1400" b="1" dirty="0" err="1" smtClean="0"/>
              <a:t>error</a:t>
            </a:r>
            <a:r>
              <a:rPr lang="de-DE" sz="1400" b="1" dirty="0" smtClean="0"/>
              <a:t>           </a:t>
            </a:r>
            <a:r>
              <a:rPr lang="de-DE" sz="1400" dirty="0" smtClean="0"/>
              <a:t>high</a:t>
            </a:r>
            <a:endParaRPr lang="de-DE" sz="1400" dirty="0"/>
          </a:p>
        </p:txBody>
      </p:sp>
      <p:sp>
        <p:nvSpPr>
          <p:cNvPr id="17" name="Textfeld 16"/>
          <p:cNvSpPr txBox="1"/>
          <p:nvPr/>
        </p:nvSpPr>
        <p:spPr>
          <a:xfrm>
            <a:off x="1850583" y="1565341"/>
            <a:ext cx="4483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err="1" smtClean="0"/>
              <a:t>Underfitting</a:t>
            </a:r>
            <a:r>
              <a:rPr lang="de-DE" sz="1400" b="1" dirty="0" smtClean="0"/>
              <a:t>         Optimal </a:t>
            </a:r>
            <a:r>
              <a:rPr lang="de-DE" sz="1400" b="1" dirty="0" err="1" smtClean="0"/>
              <a:t>model</a:t>
            </a:r>
            <a:r>
              <a:rPr lang="de-DE" sz="1400" b="1" dirty="0" smtClean="0"/>
              <a:t> </a:t>
            </a:r>
            <a:r>
              <a:rPr lang="de-DE" sz="1400" b="1" dirty="0" err="1" smtClean="0"/>
              <a:t>complexity</a:t>
            </a:r>
            <a:r>
              <a:rPr lang="de-DE" sz="1400" b="1" dirty="0" smtClean="0"/>
              <a:t>      </a:t>
            </a:r>
            <a:r>
              <a:rPr lang="de-DE" sz="1400" b="1" dirty="0" err="1" smtClean="0"/>
              <a:t>Overfitting</a:t>
            </a:r>
            <a:endParaRPr lang="de-DE" sz="1400" b="1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427" y="2060848"/>
            <a:ext cx="3011685" cy="2127688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251" y="2043923"/>
            <a:ext cx="4480948" cy="3255546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1303" y="2058401"/>
            <a:ext cx="4480948" cy="3267739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-483015" y="5281674"/>
            <a:ext cx="9144000" cy="289771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5525151" y="3587073"/>
            <a:ext cx="5421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Bias</a:t>
            </a:r>
            <a:r>
              <a:rPr lang="de-DE" sz="1400" baseline="30000" dirty="0" smtClean="0"/>
              <a:t>2</a:t>
            </a:r>
            <a:endParaRPr lang="de-DE" sz="1400" baseline="30000" dirty="0"/>
          </a:p>
        </p:txBody>
      </p:sp>
      <p:sp>
        <p:nvSpPr>
          <p:cNvPr id="21" name="Textfeld 20"/>
          <p:cNvSpPr txBox="1"/>
          <p:nvPr/>
        </p:nvSpPr>
        <p:spPr>
          <a:xfrm>
            <a:off x="2238107" y="3870908"/>
            <a:ext cx="8142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Variance</a:t>
            </a:r>
            <a:endParaRPr lang="de-DE" sz="1400" baseline="30000" dirty="0"/>
          </a:p>
        </p:txBody>
      </p:sp>
      <p:sp>
        <p:nvSpPr>
          <p:cNvPr id="22" name="Textfeld 21"/>
          <p:cNvSpPr txBox="1"/>
          <p:nvPr/>
        </p:nvSpPr>
        <p:spPr>
          <a:xfrm>
            <a:off x="3812948" y="3814305"/>
            <a:ext cx="5520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Error</a:t>
            </a:r>
            <a:endParaRPr lang="de-DE" sz="1400" baseline="30000" dirty="0"/>
          </a:p>
        </p:txBody>
      </p:sp>
    </p:spTree>
    <p:extLst>
      <p:ext uri="{BB962C8B-B14F-4D97-AF65-F5344CB8AC3E}">
        <p14:creationId xmlns:p14="http://schemas.microsoft.com/office/powerpoint/2010/main" val="77999259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mit Pfeil 1"/>
          <p:cNvCxnSpPr/>
          <p:nvPr/>
        </p:nvCxnSpPr>
        <p:spPr>
          <a:xfrm>
            <a:off x="1187624" y="5661248"/>
            <a:ext cx="5688632" cy="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mit Pfeil 2"/>
          <p:cNvCxnSpPr/>
          <p:nvPr/>
        </p:nvCxnSpPr>
        <p:spPr>
          <a:xfrm flipV="1">
            <a:off x="1331640" y="1916832"/>
            <a:ext cx="0" cy="3888432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/>
          <p:cNvSpPr txBox="1"/>
          <p:nvPr/>
        </p:nvSpPr>
        <p:spPr>
          <a:xfrm>
            <a:off x="1691680" y="5717783"/>
            <a:ext cx="4382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                                    </a:t>
            </a:r>
            <a:r>
              <a:rPr lang="de-DE" sz="1400" b="1" dirty="0" smtClean="0"/>
              <a:t>Training </a:t>
            </a:r>
            <a:r>
              <a:rPr lang="de-DE" sz="1400" b="1" dirty="0" err="1" smtClean="0"/>
              <a:t>set</a:t>
            </a:r>
            <a:r>
              <a:rPr lang="de-DE" sz="1400" b="1" dirty="0" smtClean="0"/>
              <a:t> </a:t>
            </a:r>
            <a:r>
              <a:rPr lang="de-DE" sz="1400" b="1" dirty="0" err="1" smtClean="0"/>
              <a:t>size</a:t>
            </a:r>
            <a:r>
              <a:rPr lang="de-DE" sz="1400" b="1" dirty="0" smtClean="0"/>
              <a:t>                        </a:t>
            </a:r>
            <a:r>
              <a:rPr lang="de-DE" sz="1400" dirty="0" smtClean="0"/>
              <a:t>high</a:t>
            </a:r>
            <a:endParaRPr lang="de-DE" sz="1400" dirty="0"/>
          </a:p>
        </p:txBody>
      </p:sp>
      <p:sp>
        <p:nvSpPr>
          <p:cNvPr id="6" name="Textfeld 5"/>
          <p:cNvSpPr txBox="1"/>
          <p:nvPr/>
        </p:nvSpPr>
        <p:spPr>
          <a:xfrm rot="16200000">
            <a:off x="-588146" y="3649700"/>
            <a:ext cx="32832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(</a:t>
            </a:r>
            <a:r>
              <a:rPr lang="de-DE" sz="1400" dirty="0" err="1" smtClean="0"/>
              <a:t>good</a:t>
            </a:r>
            <a:r>
              <a:rPr lang="de-DE" sz="1400" dirty="0" smtClean="0"/>
              <a:t>)               </a:t>
            </a:r>
            <a:r>
              <a:rPr lang="de-DE" sz="1400" b="1" dirty="0" smtClean="0"/>
              <a:t>Error               </a:t>
            </a:r>
            <a:r>
              <a:rPr lang="de-DE" sz="1400" dirty="0" smtClean="0"/>
              <a:t>high (</a:t>
            </a:r>
            <a:r>
              <a:rPr lang="de-DE" sz="1400" dirty="0" err="1" smtClean="0"/>
              <a:t>bad</a:t>
            </a:r>
            <a:r>
              <a:rPr lang="de-DE" sz="1400" dirty="0" smtClean="0"/>
              <a:t>)</a:t>
            </a:r>
            <a:endParaRPr lang="de-DE" sz="1400" dirty="0"/>
          </a:p>
        </p:txBody>
      </p:sp>
      <p:sp>
        <p:nvSpPr>
          <p:cNvPr id="11" name="Rechteck 10"/>
          <p:cNvSpPr/>
          <p:nvPr/>
        </p:nvSpPr>
        <p:spPr>
          <a:xfrm>
            <a:off x="-440275" y="7958046"/>
            <a:ext cx="9144000" cy="289771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ihandform 21"/>
          <p:cNvSpPr/>
          <p:nvPr/>
        </p:nvSpPr>
        <p:spPr>
          <a:xfrm flipV="1">
            <a:off x="1331640" y="1946589"/>
            <a:ext cx="5616623" cy="1838708"/>
          </a:xfrm>
          <a:custGeom>
            <a:avLst/>
            <a:gdLst>
              <a:gd name="connsiteX0" fmla="*/ 768 w 5741168"/>
              <a:gd name="connsiteY0" fmla="*/ 2344473 h 2344473"/>
              <a:gd name="connsiteX1" fmla="*/ 144701 w 5741168"/>
              <a:gd name="connsiteY1" fmla="*/ 1641740 h 2344473"/>
              <a:gd name="connsiteX2" fmla="*/ 898235 w 5741168"/>
              <a:gd name="connsiteY2" fmla="*/ 972873 h 2344473"/>
              <a:gd name="connsiteX3" fmla="*/ 2456101 w 5741168"/>
              <a:gd name="connsiteY3" fmla="*/ 312473 h 2344473"/>
              <a:gd name="connsiteX4" fmla="*/ 4623568 w 5741168"/>
              <a:gd name="connsiteY4" fmla="*/ 33073 h 2344473"/>
              <a:gd name="connsiteX5" fmla="*/ 5741168 w 5741168"/>
              <a:gd name="connsiteY5" fmla="*/ 16140 h 2344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41168" h="2344473">
                <a:moveTo>
                  <a:pt x="768" y="2344473"/>
                </a:moveTo>
                <a:cubicBezTo>
                  <a:pt x="-2055" y="2107406"/>
                  <a:pt x="-4877" y="1870340"/>
                  <a:pt x="144701" y="1641740"/>
                </a:cubicBezTo>
                <a:cubicBezTo>
                  <a:pt x="294279" y="1413140"/>
                  <a:pt x="513002" y="1194417"/>
                  <a:pt x="898235" y="972873"/>
                </a:cubicBezTo>
                <a:cubicBezTo>
                  <a:pt x="1283468" y="751329"/>
                  <a:pt x="1835212" y="469106"/>
                  <a:pt x="2456101" y="312473"/>
                </a:cubicBezTo>
                <a:cubicBezTo>
                  <a:pt x="3076990" y="155840"/>
                  <a:pt x="4076057" y="82462"/>
                  <a:pt x="4623568" y="33073"/>
                </a:cubicBezTo>
                <a:cubicBezTo>
                  <a:pt x="5171079" y="-16316"/>
                  <a:pt x="5456123" y="-88"/>
                  <a:pt x="5741168" y="16140"/>
                </a:cubicBez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387149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mit Pfeil 1"/>
          <p:cNvCxnSpPr/>
          <p:nvPr/>
        </p:nvCxnSpPr>
        <p:spPr>
          <a:xfrm>
            <a:off x="1187624" y="5661248"/>
            <a:ext cx="5688632" cy="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mit Pfeil 2"/>
          <p:cNvCxnSpPr/>
          <p:nvPr/>
        </p:nvCxnSpPr>
        <p:spPr>
          <a:xfrm flipV="1">
            <a:off x="1331640" y="1916832"/>
            <a:ext cx="0" cy="3888432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/>
          <p:cNvSpPr txBox="1"/>
          <p:nvPr/>
        </p:nvSpPr>
        <p:spPr>
          <a:xfrm>
            <a:off x="1691680" y="5717783"/>
            <a:ext cx="4382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                                    </a:t>
            </a:r>
            <a:r>
              <a:rPr lang="de-DE" sz="1400" b="1" dirty="0" smtClean="0"/>
              <a:t>Training </a:t>
            </a:r>
            <a:r>
              <a:rPr lang="de-DE" sz="1400" b="1" dirty="0" err="1" smtClean="0"/>
              <a:t>set</a:t>
            </a:r>
            <a:r>
              <a:rPr lang="de-DE" sz="1400" b="1" dirty="0" smtClean="0"/>
              <a:t> </a:t>
            </a:r>
            <a:r>
              <a:rPr lang="de-DE" sz="1400" b="1" dirty="0" err="1" smtClean="0"/>
              <a:t>size</a:t>
            </a:r>
            <a:r>
              <a:rPr lang="de-DE" sz="1400" b="1" dirty="0" smtClean="0"/>
              <a:t>                        </a:t>
            </a:r>
            <a:r>
              <a:rPr lang="de-DE" sz="1400" dirty="0" smtClean="0"/>
              <a:t>high</a:t>
            </a:r>
            <a:endParaRPr lang="de-DE" sz="1400" dirty="0"/>
          </a:p>
        </p:txBody>
      </p:sp>
      <p:sp>
        <p:nvSpPr>
          <p:cNvPr id="6" name="Textfeld 5"/>
          <p:cNvSpPr txBox="1"/>
          <p:nvPr/>
        </p:nvSpPr>
        <p:spPr>
          <a:xfrm rot="16200000">
            <a:off x="-588146" y="3649700"/>
            <a:ext cx="32832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(</a:t>
            </a:r>
            <a:r>
              <a:rPr lang="de-DE" sz="1400" dirty="0" err="1" smtClean="0"/>
              <a:t>good</a:t>
            </a:r>
            <a:r>
              <a:rPr lang="de-DE" sz="1400" dirty="0" smtClean="0"/>
              <a:t>)               </a:t>
            </a:r>
            <a:r>
              <a:rPr lang="de-DE" sz="1400" b="1" dirty="0" smtClean="0"/>
              <a:t>Error               </a:t>
            </a:r>
            <a:r>
              <a:rPr lang="de-DE" sz="1400" dirty="0" smtClean="0"/>
              <a:t>high (</a:t>
            </a:r>
            <a:r>
              <a:rPr lang="de-DE" sz="1400" dirty="0" err="1" smtClean="0"/>
              <a:t>bad</a:t>
            </a:r>
            <a:r>
              <a:rPr lang="de-DE" sz="1400" dirty="0" smtClean="0"/>
              <a:t>)</a:t>
            </a:r>
            <a:endParaRPr lang="de-DE" sz="1400" dirty="0"/>
          </a:p>
        </p:txBody>
      </p:sp>
      <p:sp>
        <p:nvSpPr>
          <p:cNvPr id="11" name="Rechteck 10"/>
          <p:cNvSpPr/>
          <p:nvPr/>
        </p:nvSpPr>
        <p:spPr>
          <a:xfrm>
            <a:off x="-440275" y="7958046"/>
            <a:ext cx="9144000" cy="289771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ihandform 21"/>
          <p:cNvSpPr/>
          <p:nvPr/>
        </p:nvSpPr>
        <p:spPr>
          <a:xfrm>
            <a:off x="1358621" y="3785297"/>
            <a:ext cx="5517635" cy="1898422"/>
          </a:xfrm>
          <a:custGeom>
            <a:avLst/>
            <a:gdLst>
              <a:gd name="connsiteX0" fmla="*/ 768 w 5741168"/>
              <a:gd name="connsiteY0" fmla="*/ 2344473 h 2344473"/>
              <a:gd name="connsiteX1" fmla="*/ 144701 w 5741168"/>
              <a:gd name="connsiteY1" fmla="*/ 1641740 h 2344473"/>
              <a:gd name="connsiteX2" fmla="*/ 898235 w 5741168"/>
              <a:gd name="connsiteY2" fmla="*/ 972873 h 2344473"/>
              <a:gd name="connsiteX3" fmla="*/ 2456101 w 5741168"/>
              <a:gd name="connsiteY3" fmla="*/ 312473 h 2344473"/>
              <a:gd name="connsiteX4" fmla="*/ 4623568 w 5741168"/>
              <a:gd name="connsiteY4" fmla="*/ 33073 h 2344473"/>
              <a:gd name="connsiteX5" fmla="*/ 5741168 w 5741168"/>
              <a:gd name="connsiteY5" fmla="*/ 16140 h 2344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41168" h="2344473">
                <a:moveTo>
                  <a:pt x="768" y="2344473"/>
                </a:moveTo>
                <a:cubicBezTo>
                  <a:pt x="-2055" y="2107406"/>
                  <a:pt x="-4877" y="1870340"/>
                  <a:pt x="144701" y="1641740"/>
                </a:cubicBezTo>
                <a:cubicBezTo>
                  <a:pt x="294279" y="1413140"/>
                  <a:pt x="513002" y="1194417"/>
                  <a:pt x="898235" y="972873"/>
                </a:cubicBezTo>
                <a:cubicBezTo>
                  <a:pt x="1283468" y="751329"/>
                  <a:pt x="1835212" y="469106"/>
                  <a:pt x="2456101" y="312473"/>
                </a:cubicBezTo>
                <a:cubicBezTo>
                  <a:pt x="3076990" y="155840"/>
                  <a:pt x="4076057" y="82462"/>
                  <a:pt x="4623568" y="33073"/>
                </a:cubicBezTo>
                <a:cubicBezTo>
                  <a:pt x="5171079" y="-16316"/>
                  <a:pt x="5456123" y="-88"/>
                  <a:pt x="5741168" y="16140"/>
                </a:cubicBez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79287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mit Pfeil 1"/>
          <p:cNvCxnSpPr/>
          <p:nvPr/>
        </p:nvCxnSpPr>
        <p:spPr>
          <a:xfrm>
            <a:off x="1187624" y="5661248"/>
            <a:ext cx="5688632" cy="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mit Pfeil 2"/>
          <p:cNvCxnSpPr/>
          <p:nvPr/>
        </p:nvCxnSpPr>
        <p:spPr>
          <a:xfrm flipV="1">
            <a:off x="1331640" y="1916832"/>
            <a:ext cx="0" cy="3888432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/>
          <p:cNvSpPr txBox="1"/>
          <p:nvPr/>
        </p:nvSpPr>
        <p:spPr>
          <a:xfrm>
            <a:off x="1691680" y="5717783"/>
            <a:ext cx="4382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                                    </a:t>
            </a:r>
            <a:r>
              <a:rPr lang="de-DE" sz="1400" b="1" dirty="0" smtClean="0"/>
              <a:t>Training </a:t>
            </a:r>
            <a:r>
              <a:rPr lang="de-DE" sz="1400" b="1" dirty="0" err="1" smtClean="0"/>
              <a:t>set</a:t>
            </a:r>
            <a:r>
              <a:rPr lang="de-DE" sz="1400" b="1" dirty="0" smtClean="0"/>
              <a:t> </a:t>
            </a:r>
            <a:r>
              <a:rPr lang="de-DE" sz="1400" b="1" dirty="0" err="1" smtClean="0"/>
              <a:t>size</a:t>
            </a:r>
            <a:r>
              <a:rPr lang="de-DE" sz="1400" b="1" dirty="0" smtClean="0"/>
              <a:t>                        </a:t>
            </a:r>
            <a:r>
              <a:rPr lang="de-DE" sz="1400" dirty="0" smtClean="0"/>
              <a:t>high</a:t>
            </a:r>
            <a:endParaRPr lang="de-DE" sz="1400" dirty="0"/>
          </a:p>
        </p:txBody>
      </p:sp>
      <p:sp>
        <p:nvSpPr>
          <p:cNvPr id="6" name="Textfeld 5"/>
          <p:cNvSpPr txBox="1"/>
          <p:nvPr/>
        </p:nvSpPr>
        <p:spPr>
          <a:xfrm rot="16200000">
            <a:off x="-588146" y="3649700"/>
            <a:ext cx="32832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(</a:t>
            </a:r>
            <a:r>
              <a:rPr lang="de-DE" sz="1400" dirty="0" err="1" smtClean="0"/>
              <a:t>good</a:t>
            </a:r>
            <a:r>
              <a:rPr lang="de-DE" sz="1400" dirty="0" smtClean="0"/>
              <a:t>)               </a:t>
            </a:r>
            <a:r>
              <a:rPr lang="de-DE" sz="1400" b="1" dirty="0" smtClean="0"/>
              <a:t>Error               </a:t>
            </a:r>
            <a:r>
              <a:rPr lang="de-DE" sz="1400" dirty="0" smtClean="0"/>
              <a:t>high (</a:t>
            </a:r>
            <a:r>
              <a:rPr lang="de-DE" sz="1400" dirty="0" err="1" smtClean="0"/>
              <a:t>bad</a:t>
            </a:r>
            <a:r>
              <a:rPr lang="de-DE" sz="1400" dirty="0" smtClean="0"/>
              <a:t>)</a:t>
            </a:r>
            <a:endParaRPr lang="de-DE" sz="1400" dirty="0"/>
          </a:p>
        </p:txBody>
      </p:sp>
      <p:sp>
        <p:nvSpPr>
          <p:cNvPr id="4" name="Freihandform 3"/>
          <p:cNvSpPr/>
          <p:nvPr/>
        </p:nvSpPr>
        <p:spPr>
          <a:xfrm>
            <a:off x="1351467" y="2181529"/>
            <a:ext cx="5020733" cy="1710266"/>
          </a:xfrm>
          <a:custGeom>
            <a:avLst/>
            <a:gdLst>
              <a:gd name="connsiteX0" fmla="*/ 0 w 5020733"/>
              <a:gd name="connsiteY0" fmla="*/ 0 h 1710266"/>
              <a:gd name="connsiteX1" fmla="*/ 67733 w 5020733"/>
              <a:gd name="connsiteY1" fmla="*/ 694266 h 1710266"/>
              <a:gd name="connsiteX2" fmla="*/ 397933 w 5020733"/>
              <a:gd name="connsiteY2" fmla="*/ 1227666 h 1710266"/>
              <a:gd name="connsiteX3" fmla="*/ 1337733 w 5020733"/>
              <a:gd name="connsiteY3" fmla="*/ 1608666 h 1710266"/>
              <a:gd name="connsiteX4" fmla="*/ 5020733 w 5020733"/>
              <a:gd name="connsiteY4" fmla="*/ 1710266 h 1710266"/>
              <a:gd name="connsiteX5" fmla="*/ 5020733 w 5020733"/>
              <a:gd name="connsiteY5" fmla="*/ 1710266 h 1710266"/>
              <a:gd name="connsiteX6" fmla="*/ 5020733 w 5020733"/>
              <a:gd name="connsiteY6" fmla="*/ 1710266 h 171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20733" h="1710266">
                <a:moveTo>
                  <a:pt x="0" y="0"/>
                </a:moveTo>
                <a:cubicBezTo>
                  <a:pt x="705" y="244827"/>
                  <a:pt x="1411" y="489655"/>
                  <a:pt x="67733" y="694266"/>
                </a:cubicBezTo>
                <a:cubicBezTo>
                  <a:pt x="134055" y="898877"/>
                  <a:pt x="186266" y="1075266"/>
                  <a:pt x="397933" y="1227666"/>
                </a:cubicBezTo>
                <a:cubicBezTo>
                  <a:pt x="609600" y="1380066"/>
                  <a:pt x="567266" y="1528233"/>
                  <a:pt x="1337733" y="1608666"/>
                </a:cubicBezTo>
                <a:cubicBezTo>
                  <a:pt x="2108200" y="1689099"/>
                  <a:pt x="5020733" y="1710266"/>
                  <a:pt x="5020733" y="1710266"/>
                </a:cubicBezTo>
                <a:lnTo>
                  <a:pt x="5020733" y="1710266"/>
                </a:lnTo>
                <a:lnTo>
                  <a:pt x="5020733" y="1710266"/>
                </a:ln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reihandform 9"/>
          <p:cNvSpPr/>
          <p:nvPr/>
        </p:nvSpPr>
        <p:spPr>
          <a:xfrm flipV="1">
            <a:off x="1331640" y="3950982"/>
            <a:ext cx="5020733" cy="1710266"/>
          </a:xfrm>
          <a:custGeom>
            <a:avLst/>
            <a:gdLst>
              <a:gd name="connsiteX0" fmla="*/ 0 w 5020733"/>
              <a:gd name="connsiteY0" fmla="*/ 0 h 1710266"/>
              <a:gd name="connsiteX1" fmla="*/ 67733 w 5020733"/>
              <a:gd name="connsiteY1" fmla="*/ 694266 h 1710266"/>
              <a:gd name="connsiteX2" fmla="*/ 397933 w 5020733"/>
              <a:gd name="connsiteY2" fmla="*/ 1227666 h 1710266"/>
              <a:gd name="connsiteX3" fmla="*/ 1337733 w 5020733"/>
              <a:gd name="connsiteY3" fmla="*/ 1608666 h 1710266"/>
              <a:gd name="connsiteX4" fmla="*/ 5020733 w 5020733"/>
              <a:gd name="connsiteY4" fmla="*/ 1710266 h 1710266"/>
              <a:gd name="connsiteX5" fmla="*/ 5020733 w 5020733"/>
              <a:gd name="connsiteY5" fmla="*/ 1710266 h 1710266"/>
              <a:gd name="connsiteX6" fmla="*/ 5020733 w 5020733"/>
              <a:gd name="connsiteY6" fmla="*/ 1710266 h 171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20733" h="1710266">
                <a:moveTo>
                  <a:pt x="0" y="0"/>
                </a:moveTo>
                <a:cubicBezTo>
                  <a:pt x="705" y="244827"/>
                  <a:pt x="1411" y="489655"/>
                  <a:pt x="67733" y="694266"/>
                </a:cubicBezTo>
                <a:cubicBezTo>
                  <a:pt x="134055" y="898877"/>
                  <a:pt x="186266" y="1075266"/>
                  <a:pt x="397933" y="1227666"/>
                </a:cubicBezTo>
                <a:cubicBezTo>
                  <a:pt x="609600" y="1380066"/>
                  <a:pt x="567266" y="1528233"/>
                  <a:pt x="1337733" y="1608666"/>
                </a:cubicBezTo>
                <a:cubicBezTo>
                  <a:pt x="2108200" y="1689099"/>
                  <a:pt x="5020733" y="1710266"/>
                  <a:pt x="5020733" y="1710266"/>
                </a:cubicBezTo>
                <a:lnTo>
                  <a:pt x="5020733" y="1710266"/>
                </a:lnTo>
                <a:lnTo>
                  <a:pt x="5020733" y="1710266"/>
                </a:ln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Abgerundete rechteckige Legende 6"/>
          <p:cNvSpPr/>
          <p:nvPr/>
        </p:nvSpPr>
        <p:spPr>
          <a:xfrm>
            <a:off x="3635896" y="1781779"/>
            <a:ext cx="2952328" cy="1152128"/>
          </a:xfrm>
          <a:prstGeom prst="wedgeRoundRectCallout">
            <a:avLst>
              <a:gd name="adj1" fmla="val 27544"/>
              <a:gd name="adj2" fmla="val 131229"/>
              <a:gd name="adj3" fmla="val 16667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curves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already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converged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</a:p>
          <a:p>
            <a:pPr algn="ctr"/>
            <a:r>
              <a:rPr lang="de-DE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N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o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need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for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adding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more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training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instances</a:t>
            </a:r>
            <a:endParaRPr lang="de-DE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07842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mit Pfeil 1"/>
          <p:cNvCxnSpPr/>
          <p:nvPr/>
        </p:nvCxnSpPr>
        <p:spPr>
          <a:xfrm>
            <a:off x="1187624" y="5661248"/>
            <a:ext cx="5688632" cy="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mit Pfeil 2"/>
          <p:cNvCxnSpPr/>
          <p:nvPr/>
        </p:nvCxnSpPr>
        <p:spPr>
          <a:xfrm flipV="1">
            <a:off x="1331640" y="1916832"/>
            <a:ext cx="0" cy="3888432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/>
          <p:cNvSpPr txBox="1"/>
          <p:nvPr/>
        </p:nvSpPr>
        <p:spPr>
          <a:xfrm>
            <a:off x="1691680" y="5717783"/>
            <a:ext cx="4382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                                    </a:t>
            </a:r>
            <a:r>
              <a:rPr lang="de-DE" sz="1400" b="1" dirty="0" smtClean="0"/>
              <a:t>Training </a:t>
            </a:r>
            <a:r>
              <a:rPr lang="de-DE" sz="1400" b="1" dirty="0" err="1" smtClean="0"/>
              <a:t>set</a:t>
            </a:r>
            <a:r>
              <a:rPr lang="de-DE" sz="1400" b="1" dirty="0" smtClean="0"/>
              <a:t> </a:t>
            </a:r>
            <a:r>
              <a:rPr lang="de-DE" sz="1400" b="1" dirty="0" err="1" smtClean="0"/>
              <a:t>size</a:t>
            </a:r>
            <a:r>
              <a:rPr lang="de-DE" sz="1400" b="1" dirty="0" smtClean="0"/>
              <a:t>                        </a:t>
            </a:r>
            <a:r>
              <a:rPr lang="de-DE" sz="1400" dirty="0" smtClean="0"/>
              <a:t>high</a:t>
            </a:r>
            <a:endParaRPr lang="de-DE" sz="1400" dirty="0"/>
          </a:p>
        </p:txBody>
      </p:sp>
      <p:sp>
        <p:nvSpPr>
          <p:cNvPr id="6" name="Textfeld 5"/>
          <p:cNvSpPr txBox="1"/>
          <p:nvPr/>
        </p:nvSpPr>
        <p:spPr>
          <a:xfrm rot="16200000">
            <a:off x="-588146" y="3649700"/>
            <a:ext cx="32832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(</a:t>
            </a:r>
            <a:r>
              <a:rPr lang="de-DE" sz="1400" dirty="0" err="1" smtClean="0"/>
              <a:t>good</a:t>
            </a:r>
            <a:r>
              <a:rPr lang="de-DE" sz="1400" dirty="0" smtClean="0"/>
              <a:t>)               </a:t>
            </a:r>
            <a:r>
              <a:rPr lang="de-DE" sz="1400" b="1" dirty="0" smtClean="0"/>
              <a:t>Error               </a:t>
            </a:r>
            <a:r>
              <a:rPr lang="de-DE" sz="1400" dirty="0" smtClean="0"/>
              <a:t>high (</a:t>
            </a:r>
            <a:r>
              <a:rPr lang="de-DE" sz="1400" dirty="0" err="1" smtClean="0"/>
              <a:t>bad</a:t>
            </a:r>
            <a:r>
              <a:rPr lang="de-DE" sz="1400" dirty="0" smtClean="0"/>
              <a:t>)</a:t>
            </a:r>
            <a:endParaRPr lang="de-DE" sz="1400" dirty="0"/>
          </a:p>
        </p:txBody>
      </p:sp>
      <p:sp>
        <p:nvSpPr>
          <p:cNvPr id="10" name="Freihandform 9"/>
          <p:cNvSpPr/>
          <p:nvPr/>
        </p:nvSpPr>
        <p:spPr>
          <a:xfrm flipV="1">
            <a:off x="1331640" y="4989014"/>
            <a:ext cx="5020733" cy="672234"/>
          </a:xfrm>
          <a:custGeom>
            <a:avLst/>
            <a:gdLst>
              <a:gd name="connsiteX0" fmla="*/ 0 w 5020733"/>
              <a:gd name="connsiteY0" fmla="*/ 0 h 1710266"/>
              <a:gd name="connsiteX1" fmla="*/ 67733 w 5020733"/>
              <a:gd name="connsiteY1" fmla="*/ 694266 h 1710266"/>
              <a:gd name="connsiteX2" fmla="*/ 397933 w 5020733"/>
              <a:gd name="connsiteY2" fmla="*/ 1227666 h 1710266"/>
              <a:gd name="connsiteX3" fmla="*/ 1337733 w 5020733"/>
              <a:gd name="connsiteY3" fmla="*/ 1608666 h 1710266"/>
              <a:gd name="connsiteX4" fmla="*/ 5020733 w 5020733"/>
              <a:gd name="connsiteY4" fmla="*/ 1710266 h 1710266"/>
              <a:gd name="connsiteX5" fmla="*/ 5020733 w 5020733"/>
              <a:gd name="connsiteY5" fmla="*/ 1710266 h 1710266"/>
              <a:gd name="connsiteX6" fmla="*/ 5020733 w 5020733"/>
              <a:gd name="connsiteY6" fmla="*/ 1710266 h 171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20733" h="1710266">
                <a:moveTo>
                  <a:pt x="0" y="0"/>
                </a:moveTo>
                <a:cubicBezTo>
                  <a:pt x="705" y="244827"/>
                  <a:pt x="1411" y="489655"/>
                  <a:pt x="67733" y="694266"/>
                </a:cubicBezTo>
                <a:cubicBezTo>
                  <a:pt x="134055" y="898877"/>
                  <a:pt x="186266" y="1075266"/>
                  <a:pt x="397933" y="1227666"/>
                </a:cubicBezTo>
                <a:cubicBezTo>
                  <a:pt x="609600" y="1380066"/>
                  <a:pt x="567266" y="1528233"/>
                  <a:pt x="1337733" y="1608666"/>
                </a:cubicBezTo>
                <a:cubicBezTo>
                  <a:pt x="2108200" y="1689099"/>
                  <a:pt x="5020733" y="1710266"/>
                  <a:pt x="5020733" y="1710266"/>
                </a:cubicBezTo>
                <a:lnTo>
                  <a:pt x="5020733" y="1710266"/>
                </a:lnTo>
                <a:lnTo>
                  <a:pt x="5020733" y="1710266"/>
                </a:ln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Abgerundete rechteckige Legende 6"/>
          <p:cNvSpPr/>
          <p:nvPr/>
        </p:nvSpPr>
        <p:spPr>
          <a:xfrm>
            <a:off x="3491880" y="1335999"/>
            <a:ext cx="2952328" cy="1482596"/>
          </a:xfrm>
          <a:prstGeom prst="wedgeRoundRectCallout">
            <a:avLst>
              <a:gd name="adj1" fmla="val 27544"/>
              <a:gd name="adj2" fmla="val 131229"/>
              <a:gd name="adj3" fmla="val 16667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curve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could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converge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curve</a:t>
            </a:r>
            <a:endParaRPr lang="de-DE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Add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more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training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instances</a:t>
            </a:r>
            <a:endParaRPr lang="de-DE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ihandform 7"/>
          <p:cNvSpPr/>
          <p:nvPr/>
        </p:nvSpPr>
        <p:spPr>
          <a:xfrm>
            <a:off x="1371600" y="2175933"/>
            <a:ext cx="4980773" cy="1973147"/>
          </a:xfrm>
          <a:custGeom>
            <a:avLst/>
            <a:gdLst>
              <a:gd name="connsiteX0" fmla="*/ 0 w 4910667"/>
              <a:gd name="connsiteY0" fmla="*/ 0 h 1684867"/>
              <a:gd name="connsiteX1" fmla="*/ 270933 w 4910667"/>
              <a:gd name="connsiteY1" fmla="*/ 448734 h 1684867"/>
              <a:gd name="connsiteX2" fmla="*/ 1456267 w 4910667"/>
              <a:gd name="connsiteY2" fmla="*/ 1083734 h 1684867"/>
              <a:gd name="connsiteX3" fmla="*/ 3014133 w 4910667"/>
              <a:gd name="connsiteY3" fmla="*/ 1413934 h 1684867"/>
              <a:gd name="connsiteX4" fmla="*/ 4910667 w 4910667"/>
              <a:gd name="connsiteY4" fmla="*/ 1684867 h 1684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0667" h="1684867">
                <a:moveTo>
                  <a:pt x="0" y="0"/>
                </a:moveTo>
                <a:cubicBezTo>
                  <a:pt x="14111" y="134056"/>
                  <a:pt x="28222" y="268112"/>
                  <a:pt x="270933" y="448734"/>
                </a:cubicBezTo>
                <a:cubicBezTo>
                  <a:pt x="513644" y="629356"/>
                  <a:pt x="999067" y="922867"/>
                  <a:pt x="1456267" y="1083734"/>
                </a:cubicBezTo>
                <a:cubicBezTo>
                  <a:pt x="1913467" y="1244601"/>
                  <a:pt x="2438400" y="1313745"/>
                  <a:pt x="3014133" y="1413934"/>
                </a:cubicBezTo>
                <a:cubicBezTo>
                  <a:pt x="3589866" y="1514123"/>
                  <a:pt x="4250266" y="1599495"/>
                  <a:pt x="4910667" y="1684867"/>
                </a:cubicBez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76170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/>
          <p:cNvGrpSpPr/>
          <p:nvPr/>
        </p:nvGrpSpPr>
        <p:grpSpPr>
          <a:xfrm>
            <a:off x="-1692696" y="1484784"/>
            <a:ext cx="6048662" cy="4108728"/>
            <a:chOff x="899601" y="1916832"/>
            <a:chExt cx="6048662" cy="4108728"/>
          </a:xfrm>
        </p:grpSpPr>
        <p:cxnSp>
          <p:nvCxnSpPr>
            <p:cNvPr id="14" name="Gerade Verbindung mit Pfeil 13"/>
            <p:cNvCxnSpPr/>
            <p:nvPr/>
          </p:nvCxnSpPr>
          <p:spPr>
            <a:xfrm>
              <a:off x="1187624" y="5661248"/>
              <a:ext cx="5688632" cy="0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/>
            <p:cNvCxnSpPr/>
            <p:nvPr/>
          </p:nvCxnSpPr>
          <p:spPr>
            <a:xfrm flipV="1">
              <a:off x="1331640" y="1916832"/>
              <a:ext cx="0" cy="3888432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feld 15"/>
            <p:cNvSpPr txBox="1"/>
            <p:nvPr/>
          </p:nvSpPr>
          <p:spPr>
            <a:xfrm>
              <a:off x="1691680" y="5717783"/>
              <a:ext cx="43820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 smtClean="0"/>
                <a:t>low</a:t>
              </a:r>
              <a:r>
                <a:rPr lang="de-DE" sz="1400" dirty="0" smtClean="0"/>
                <a:t>                                     </a:t>
              </a:r>
              <a:r>
                <a:rPr lang="de-DE" sz="1400" b="1" dirty="0" smtClean="0"/>
                <a:t>Training </a:t>
              </a:r>
              <a:r>
                <a:rPr lang="de-DE" sz="1400" b="1" dirty="0" err="1" smtClean="0"/>
                <a:t>set</a:t>
              </a:r>
              <a:r>
                <a:rPr lang="de-DE" sz="1400" b="1" dirty="0" smtClean="0"/>
                <a:t> </a:t>
              </a:r>
              <a:r>
                <a:rPr lang="de-DE" sz="1400" b="1" dirty="0" err="1" smtClean="0"/>
                <a:t>size</a:t>
              </a:r>
              <a:r>
                <a:rPr lang="de-DE" sz="1400" b="1" dirty="0" smtClean="0"/>
                <a:t>                        </a:t>
              </a:r>
              <a:r>
                <a:rPr lang="de-DE" sz="1400" dirty="0" smtClean="0"/>
                <a:t>high</a:t>
              </a:r>
              <a:endParaRPr lang="de-DE" sz="1400" dirty="0"/>
            </a:p>
          </p:txBody>
        </p:sp>
        <p:sp>
          <p:nvSpPr>
            <p:cNvPr id="17" name="Textfeld 16"/>
            <p:cNvSpPr txBox="1"/>
            <p:nvPr/>
          </p:nvSpPr>
          <p:spPr>
            <a:xfrm rot="16200000">
              <a:off x="-588146" y="3649700"/>
              <a:ext cx="32832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 smtClean="0"/>
                <a:t>low</a:t>
              </a:r>
              <a:r>
                <a:rPr lang="de-DE" sz="1400" dirty="0" smtClean="0"/>
                <a:t> (</a:t>
              </a:r>
              <a:r>
                <a:rPr lang="de-DE" sz="1400" dirty="0" err="1" smtClean="0"/>
                <a:t>good</a:t>
              </a:r>
              <a:r>
                <a:rPr lang="de-DE" sz="1400" dirty="0" smtClean="0"/>
                <a:t>)               </a:t>
              </a:r>
              <a:r>
                <a:rPr lang="de-DE" sz="1400" b="1" dirty="0" smtClean="0"/>
                <a:t>Error               </a:t>
              </a:r>
              <a:r>
                <a:rPr lang="de-DE" sz="1400" dirty="0" smtClean="0"/>
                <a:t>high (</a:t>
              </a:r>
              <a:r>
                <a:rPr lang="de-DE" sz="1400" dirty="0" err="1" smtClean="0"/>
                <a:t>bad</a:t>
              </a:r>
              <a:r>
                <a:rPr lang="de-DE" sz="1400" dirty="0" smtClean="0"/>
                <a:t>)</a:t>
              </a:r>
              <a:endParaRPr lang="de-DE" sz="1400" dirty="0"/>
            </a:p>
          </p:txBody>
        </p:sp>
        <p:sp>
          <p:nvSpPr>
            <p:cNvPr id="18" name="Freihandform 17"/>
            <p:cNvSpPr/>
            <p:nvPr/>
          </p:nvSpPr>
          <p:spPr>
            <a:xfrm flipV="1">
              <a:off x="1331640" y="1946589"/>
              <a:ext cx="5616623" cy="1838708"/>
            </a:xfrm>
            <a:custGeom>
              <a:avLst/>
              <a:gdLst>
                <a:gd name="connsiteX0" fmla="*/ 768 w 5741168"/>
                <a:gd name="connsiteY0" fmla="*/ 2344473 h 2344473"/>
                <a:gd name="connsiteX1" fmla="*/ 144701 w 5741168"/>
                <a:gd name="connsiteY1" fmla="*/ 1641740 h 2344473"/>
                <a:gd name="connsiteX2" fmla="*/ 898235 w 5741168"/>
                <a:gd name="connsiteY2" fmla="*/ 972873 h 2344473"/>
                <a:gd name="connsiteX3" fmla="*/ 2456101 w 5741168"/>
                <a:gd name="connsiteY3" fmla="*/ 312473 h 2344473"/>
                <a:gd name="connsiteX4" fmla="*/ 4623568 w 5741168"/>
                <a:gd name="connsiteY4" fmla="*/ 33073 h 2344473"/>
                <a:gd name="connsiteX5" fmla="*/ 5741168 w 5741168"/>
                <a:gd name="connsiteY5" fmla="*/ 16140 h 23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168" h="2344473">
                  <a:moveTo>
                    <a:pt x="768" y="2344473"/>
                  </a:moveTo>
                  <a:cubicBezTo>
                    <a:pt x="-2055" y="2107406"/>
                    <a:pt x="-4877" y="1870340"/>
                    <a:pt x="144701" y="1641740"/>
                  </a:cubicBezTo>
                  <a:cubicBezTo>
                    <a:pt x="294279" y="1413140"/>
                    <a:pt x="513002" y="1194417"/>
                    <a:pt x="898235" y="972873"/>
                  </a:cubicBezTo>
                  <a:cubicBezTo>
                    <a:pt x="1283468" y="751329"/>
                    <a:pt x="1835212" y="469106"/>
                    <a:pt x="2456101" y="312473"/>
                  </a:cubicBezTo>
                  <a:cubicBezTo>
                    <a:pt x="3076990" y="155840"/>
                    <a:pt x="4076057" y="82462"/>
                    <a:pt x="4623568" y="33073"/>
                  </a:cubicBezTo>
                  <a:cubicBezTo>
                    <a:pt x="5171079" y="-16316"/>
                    <a:pt x="5456123" y="-88"/>
                    <a:pt x="5741168" y="16140"/>
                  </a:cubicBezTo>
                </a:path>
              </a:pathLst>
            </a:cu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" name="Gruppieren 24"/>
          <p:cNvGrpSpPr/>
          <p:nvPr/>
        </p:nvGrpSpPr>
        <p:grpSpPr>
          <a:xfrm>
            <a:off x="5292080" y="1484784"/>
            <a:ext cx="5976655" cy="4108728"/>
            <a:chOff x="899601" y="1916832"/>
            <a:chExt cx="5976655" cy="4108728"/>
          </a:xfrm>
        </p:grpSpPr>
        <p:cxnSp>
          <p:nvCxnSpPr>
            <p:cNvPr id="20" name="Gerade Verbindung mit Pfeil 19"/>
            <p:cNvCxnSpPr/>
            <p:nvPr/>
          </p:nvCxnSpPr>
          <p:spPr>
            <a:xfrm>
              <a:off x="1187624" y="5661248"/>
              <a:ext cx="5688632" cy="0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/>
            <p:cNvCxnSpPr/>
            <p:nvPr/>
          </p:nvCxnSpPr>
          <p:spPr>
            <a:xfrm flipV="1">
              <a:off x="1331640" y="1916832"/>
              <a:ext cx="0" cy="3888432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feld 21"/>
            <p:cNvSpPr txBox="1"/>
            <p:nvPr/>
          </p:nvSpPr>
          <p:spPr>
            <a:xfrm>
              <a:off x="1691680" y="5717783"/>
              <a:ext cx="43820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 smtClean="0"/>
                <a:t>low</a:t>
              </a:r>
              <a:r>
                <a:rPr lang="de-DE" sz="1400" dirty="0" smtClean="0"/>
                <a:t>                                     </a:t>
              </a:r>
              <a:r>
                <a:rPr lang="de-DE" sz="1400" b="1" dirty="0" smtClean="0"/>
                <a:t>Training </a:t>
              </a:r>
              <a:r>
                <a:rPr lang="de-DE" sz="1400" b="1" dirty="0" err="1" smtClean="0"/>
                <a:t>set</a:t>
              </a:r>
              <a:r>
                <a:rPr lang="de-DE" sz="1400" b="1" dirty="0" smtClean="0"/>
                <a:t> </a:t>
              </a:r>
              <a:r>
                <a:rPr lang="de-DE" sz="1400" b="1" dirty="0" err="1" smtClean="0"/>
                <a:t>size</a:t>
              </a:r>
              <a:r>
                <a:rPr lang="de-DE" sz="1400" b="1" dirty="0" smtClean="0"/>
                <a:t>                        </a:t>
              </a:r>
              <a:r>
                <a:rPr lang="de-DE" sz="1400" dirty="0" smtClean="0"/>
                <a:t>high</a:t>
              </a:r>
              <a:endParaRPr lang="de-DE" sz="1400" dirty="0"/>
            </a:p>
          </p:txBody>
        </p:sp>
        <p:sp>
          <p:nvSpPr>
            <p:cNvPr id="23" name="Textfeld 22"/>
            <p:cNvSpPr txBox="1"/>
            <p:nvPr/>
          </p:nvSpPr>
          <p:spPr>
            <a:xfrm rot="16200000">
              <a:off x="-588146" y="3649700"/>
              <a:ext cx="32832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 smtClean="0"/>
                <a:t>low</a:t>
              </a:r>
              <a:r>
                <a:rPr lang="de-DE" sz="1400" dirty="0" smtClean="0"/>
                <a:t> (</a:t>
              </a:r>
              <a:r>
                <a:rPr lang="de-DE" sz="1400" dirty="0" err="1" smtClean="0"/>
                <a:t>good</a:t>
              </a:r>
              <a:r>
                <a:rPr lang="de-DE" sz="1400" dirty="0" smtClean="0"/>
                <a:t>)               </a:t>
              </a:r>
              <a:r>
                <a:rPr lang="de-DE" sz="1400" b="1" dirty="0" smtClean="0"/>
                <a:t>Error               </a:t>
              </a:r>
              <a:r>
                <a:rPr lang="de-DE" sz="1400" dirty="0" smtClean="0"/>
                <a:t>high (</a:t>
              </a:r>
              <a:r>
                <a:rPr lang="de-DE" sz="1400" dirty="0" err="1" smtClean="0"/>
                <a:t>bad</a:t>
              </a:r>
              <a:r>
                <a:rPr lang="de-DE" sz="1400" dirty="0" smtClean="0"/>
                <a:t>)</a:t>
              </a:r>
              <a:endParaRPr lang="de-DE" sz="1400" dirty="0"/>
            </a:p>
          </p:txBody>
        </p:sp>
        <p:sp>
          <p:nvSpPr>
            <p:cNvPr id="24" name="Freihandform 23"/>
            <p:cNvSpPr/>
            <p:nvPr/>
          </p:nvSpPr>
          <p:spPr>
            <a:xfrm>
              <a:off x="1358621" y="3785297"/>
              <a:ext cx="5517635" cy="1898422"/>
            </a:xfrm>
            <a:custGeom>
              <a:avLst/>
              <a:gdLst>
                <a:gd name="connsiteX0" fmla="*/ 768 w 5741168"/>
                <a:gd name="connsiteY0" fmla="*/ 2344473 h 2344473"/>
                <a:gd name="connsiteX1" fmla="*/ 144701 w 5741168"/>
                <a:gd name="connsiteY1" fmla="*/ 1641740 h 2344473"/>
                <a:gd name="connsiteX2" fmla="*/ 898235 w 5741168"/>
                <a:gd name="connsiteY2" fmla="*/ 972873 h 2344473"/>
                <a:gd name="connsiteX3" fmla="*/ 2456101 w 5741168"/>
                <a:gd name="connsiteY3" fmla="*/ 312473 h 2344473"/>
                <a:gd name="connsiteX4" fmla="*/ 4623568 w 5741168"/>
                <a:gd name="connsiteY4" fmla="*/ 33073 h 2344473"/>
                <a:gd name="connsiteX5" fmla="*/ 5741168 w 5741168"/>
                <a:gd name="connsiteY5" fmla="*/ 16140 h 23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168" h="2344473">
                  <a:moveTo>
                    <a:pt x="768" y="2344473"/>
                  </a:moveTo>
                  <a:cubicBezTo>
                    <a:pt x="-2055" y="2107406"/>
                    <a:pt x="-4877" y="1870340"/>
                    <a:pt x="144701" y="1641740"/>
                  </a:cubicBezTo>
                  <a:cubicBezTo>
                    <a:pt x="294279" y="1413140"/>
                    <a:pt x="513002" y="1194417"/>
                    <a:pt x="898235" y="972873"/>
                  </a:cubicBezTo>
                  <a:cubicBezTo>
                    <a:pt x="1283468" y="751329"/>
                    <a:pt x="1835212" y="469106"/>
                    <a:pt x="2456101" y="312473"/>
                  </a:cubicBezTo>
                  <a:cubicBezTo>
                    <a:pt x="3076990" y="155840"/>
                    <a:pt x="4076057" y="82462"/>
                    <a:pt x="4623568" y="33073"/>
                  </a:cubicBezTo>
                  <a:cubicBezTo>
                    <a:pt x="5171079" y="-16316"/>
                    <a:pt x="5456123" y="-88"/>
                    <a:pt x="5741168" y="16140"/>
                  </a:cubicBezTo>
                </a:path>
              </a:pathLst>
            </a:custGeom>
            <a:noFill/>
            <a:ln w="127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6" name="Textfeld 25"/>
          <p:cNvSpPr txBox="1"/>
          <p:nvPr/>
        </p:nvSpPr>
        <p:spPr>
          <a:xfrm>
            <a:off x="1358991" y="5838190"/>
            <a:ext cx="74366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(a)                                                                                                                                                                            (b)</a:t>
            </a:r>
            <a:endParaRPr lang="de-DE" sz="1400" dirty="0"/>
          </a:p>
        </p:txBody>
      </p:sp>
      <p:sp>
        <p:nvSpPr>
          <p:cNvPr id="2" name="Textfeld 1"/>
          <p:cNvSpPr txBox="1"/>
          <p:nvPr/>
        </p:nvSpPr>
        <p:spPr>
          <a:xfrm>
            <a:off x="-684584" y="2204864"/>
            <a:ext cx="1145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Test </a:t>
            </a:r>
            <a:r>
              <a:rPr lang="de-DE" sz="1400" dirty="0" err="1" smtClean="0"/>
              <a:t>set</a:t>
            </a:r>
            <a:r>
              <a:rPr lang="de-DE" sz="1400" dirty="0" smtClean="0"/>
              <a:t> </a:t>
            </a:r>
            <a:r>
              <a:rPr lang="de-DE" sz="1400" dirty="0" err="1" smtClean="0"/>
              <a:t>error</a:t>
            </a:r>
            <a:endParaRPr lang="de-DE" sz="1400" dirty="0"/>
          </a:p>
        </p:txBody>
      </p:sp>
      <p:sp>
        <p:nvSpPr>
          <p:cNvPr id="27" name="Textfeld 26"/>
          <p:cNvSpPr txBox="1"/>
          <p:nvPr/>
        </p:nvSpPr>
        <p:spPr>
          <a:xfrm>
            <a:off x="6535971" y="4266796"/>
            <a:ext cx="1433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Training </a:t>
            </a:r>
            <a:r>
              <a:rPr lang="de-DE" sz="1400" dirty="0" err="1" smtClean="0"/>
              <a:t>set</a:t>
            </a:r>
            <a:r>
              <a:rPr lang="de-DE" sz="1400" dirty="0" smtClean="0"/>
              <a:t> </a:t>
            </a:r>
            <a:r>
              <a:rPr lang="de-DE" sz="1400" dirty="0" err="1" smtClean="0"/>
              <a:t>error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40579721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2016723" y="1598053"/>
            <a:ext cx="5976655" cy="4243781"/>
            <a:chOff x="899601" y="1781779"/>
            <a:chExt cx="5976655" cy="4243781"/>
          </a:xfrm>
        </p:grpSpPr>
        <p:cxnSp>
          <p:nvCxnSpPr>
            <p:cNvPr id="2" name="Gerade Verbindung mit Pfeil 1"/>
            <p:cNvCxnSpPr/>
            <p:nvPr/>
          </p:nvCxnSpPr>
          <p:spPr>
            <a:xfrm>
              <a:off x="1187624" y="5661248"/>
              <a:ext cx="5688632" cy="0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Gerade Verbindung mit Pfeil 2"/>
            <p:cNvCxnSpPr/>
            <p:nvPr/>
          </p:nvCxnSpPr>
          <p:spPr>
            <a:xfrm flipV="1">
              <a:off x="1331640" y="1916832"/>
              <a:ext cx="0" cy="3888432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feld 3"/>
            <p:cNvSpPr txBox="1"/>
            <p:nvPr/>
          </p:nvSpPr>
          <p:spPr>
            <a:xfrm>
              <a:off x="1691680" y="5717783"/>
              <a:ext cx="43820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 smtClean="0"/>
                <a:t>low</a:t>
              </a:r>
              <a:r>
                <a:rPr lang="de-DE" sz="1400" dirty="0" smtClean="0"/>
                <a:t>                                     </a:t>
              </a:r>
              <a:r>
                <a:rPr lang="de-DE" sz="1400" b="1" dirty="0" smtClean="0"/>
                <a:t>Training </a:t>
              </a:r>
              <a:r>
                <a:rPr lang="de-DE" sz="1400" b="1" dirty="0" err="1" smtClean="0"/>
                <a:t>set</a:t>
              </a:r>
              <a:r>
                <a:rPr lang="de-DE" sz="1400" b="1" dirty="0" smtClean="0"/>
                <a:t> </a:t>
              </a:r>
              <a:r>
                <a:rPr lang="de-DE" sz="1400" b="1" dirty="0" err="1" smtClean="0"/>
                <a:t>size</a:t>
              </a:r>
              <a:r>
                <a:rPr lang="de-DE" sz="1400" b="1" dirty="0" smtClean="0"/>
                <a:t>                        </a:t>
              </a:r>
              <a:r>
                <a:rPr lang="de-DE" sz="1400" dirty="0" smtClean="0"/>
                <a:t>high</a:t>
              </a:r>
              <a:endParaRPr lang="de-DE" sz="1400" dirty="0"/>
            </a:p>
          </p:txBody>
        </p:sp>
        <p:sp>
          <p:nvSpPr>
            <p:cNvPr id="5" name="Textfeld 4"/>
            <p:cNvSpPr txBox="1"/>
            <p:nvPr/>
          </p:nvSpPr>
          <p:spPr>
            <a:xfrm rot="16200000">
              <a:off x="-588146" y="3649700"/>
              <a:ext cx="32832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 smtClean="0"/>
                <a:t>low</a:t>
              </a:r>
              <a:r>
                <a:rPr lang="de-DE" sz="1400" dirty="0" smtClean="0"/>
                <a:t> (</a:t>
              </a:r>
              <a:r>
                <a:rPr lang="de-DE" sz="1400" dirty="0" err="1" smtClean="0"/>
                <a:t>good</a:t>
              </a:r>
              <a:r>
                <a:rPr lang="de-DE" sz="1400" dirty="0" smtClean="0"/>
                <a:t>)               </a:t>
              </a:r>
              <a:r>
                <a:rPr lang="de-DE" sz="1400" b="1" dirty="0" smtClean="0"/>
                <a:t>Error               </a:t>
              </a:r>
              <a:r>
                <a:rPr lang="de-DE" sz="1400" dirty="0" smtClean="0"/>
                <a:t>high (</a:t>
              </a:r>
              <a:r>
                <a:rPr lang="de-DE" sz="1400" dirty="0" err="1" smtClean="0"/>
                <a:t>bad</a:t>
              </a:r>
              <a:r>
                <a:rPr lang="de-DE" sz="1400" dirty="0" smtClean="0"/>
                <a:t>)</a:t>
              </a:r>
              <a:endParaRPr lang="de-DE" sz="1400" dirty="0"/>
            </a:p>
          </p:txBody>
        </p:sp>
        <p:sp>
          <p:nvSpPr>
            <p:cNvPr id="6" name="Freihandform 5"/>
            <p:cNvSpPr/>
            <p:nvPr/>
          </p:nvSpPr>
          <p:spPr>
            <a:xfrm>
              <a:off x="1351467" y="2181529"/>
              <a:ext cx="5020733" cy="1710266"/>
            </a:xfrm>
            <a:custGeom>
              <a:avLst/>
              <a:gdLst>
                <a:gd name="connsiteX0" fmla="*/ 0 w 5020733"/>
                <a:gd name="connsiteY0" fmla="*/ 0 h 1710266"/>
                <a:gd name="connsiteX1" fmla="*/ 67733 w 5020733"/>
                <a:gd name="connsiteY1" fmla="*/ 694266 h 1710266"/>
                <a:gd name="connsiteX2" fmla="*/ 397933 w 5020733"/>
                <a:gd name="connsiteY2" fmla="*/ 1227666 h 1710266"/>
                <a:gd name="connsiteX3" fmla="*/ 1337733 w 5020733"/>
                <a:gd name="connsiteY3" fmla="*/ 1608666 h 1710266"/>
                <a:gd name="connsiteX4" fmla="*/ 5020733 w 5020733"/>
                <a:gd name="connsiteY4" fmla="*/ 1710266 h 1710266"/>
                <a:gd name="connsiteX5" fmla="*/ 5020733 w 5020733"/>
                <a:gd name="connsiteY5" fmla="*/ 1710266 h 1710266"/>
                <a:gd name="connsiteX6" fmla="*/ 5020733 w 5020733"/>
                <a:gd name="connsiteY6" fmla="*/ 1710266 h 171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20733" h="1710266">
                  <a:moveTo>
                    <a:pt x="0" y="0"/>
                  </a:moveTo>
                  <a:cubicBezTo>
                    <a:pt x="705" y="244827"/>
                    <a:pt x="1411" y="489655"/>
                    <a:pt x="67733" y="694266"/>
                  </a:cubicBezTo>
                  <a:cubicBezTo>
                    <a:pt x="134055" y="898877"/>
                    <a:pt x="186266" y="1075266"/>
                    <a:pt x="397933" y="1227666"/>
                  </a:cubicBezTo>
                  <a:cubicBezTo>
                    <a:pt x="609600" y="1380066"/>
                    <a:pt x="567266" y="1528233"/>
                    <a:pt x="1337733" y="1608666"/>
                  </a:cubicBezTo>
                  <a:cubicBezTo>
                    <a:pt x="2108200" y="1689099"/>
                    <a:pt x="5020733" y="1710266"/>
                    <a:pt x="5020733" y="1710266"/>
                  </a:cubicBezTo>
                  <a:lnTo>
                    <a:pt x="5020733" y="1710266"/>
                  </a:lnTo>
                  <a:lnTo>
                    <a:pt x="5020733" y="1710266"/>
                  </a:lnTo>
                </a:path>
              </a:pathLst>
            </a:cu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 6"/>
            <p:cNvSpPr/>
            <p:nvPr/>
          </p:nvSpPr>
          <p:spPr>
            <a:xfrm flipV="1">
              <a:off x="1331640" y="3950982"/>
              <a:ext cx="5020733" cy="1710266"/>
            </a:xfrm>
            <a:custGeom>
              <a:avLst/>
              <a:gdLst>
                <a:gd name="connsiteX0" fmla="*/ 0 w 5020733"/>
                <a:gd name="connsiteY0" fmla="*/ 0 h 1710266"/>
                <a:gd name="connsiteX1" fmla="*/ 67733 w 5020733"/>
                <a:gd name="connsiteY1" fmla="*/ 694266 h 1710266"/>
                <a:gd name="connsiteX2" fmla="*/ 397933 w 5020733"/>
                <a:gd name="connsiteY2" fmla="*/ 1227666 h 1710266"/>
                <a:gd name="connsiteX3" fmla="*/ 1337733 w 5020733"/>
                <a:gd name="connsiteY3" fmla="*/ 1608666 h 1710266"/>
                <a:gd name="connsiteX4" fmla="*/ 5020733 w 5020733"/>
                <a:gd name="connsiteY4" fmla="*/ 1710266 h 1710266"/>
                <a:gd name="connsiteX5" fmla="*/ 5020733 w 5020733"/>
                <a:gd name="connsiteY5" fmla="*/ 1710266 h 1710266"/>
                <a:gd name="connsiteX6" fmla="*/ 5020733 w 5020733"/>
                <a:gd name="connsiteY6" fmla="*/ 1710266 h 171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20733" h="1710266">
                  <a:moveTo>
                    <a:pt x="0" y="0"/>
                  </a:moveTo>
                  <a:cubicBezTo>
                    <a:pt x="705" y="244827"/>
                    <a:pt x="1411" y="489655"/>
                    <a:pt x="67733" y="694266"/>
                  </a:cubicBezTo>
                  <a:cubicBezTo>
                    <a:pt x="134055" y="898877"/>
                    <a:pt x="186266" y="1075266"/>
                    <a:pt x="397933" y="1227666"/>
                  </a:cubicBezTo>
                  <a:cubicBezTo>
                    <a:pt x="609600" y="1380066"/>
                    <a:pt x="567266" y="1528233"/>
                    <a:pt x="1337733" y="1608666"/>
                  </a:cubicBezTo>
                  <a:cubicBezTo>
                    <a:pt x="2108200" y="1689099"/>
                    <a:pt x="5020733" y="1710266"/>
                    <a:pt x="5020733" y="1710266"/>
                  </a:cubicBezTo>
                  <a:lnTo>
                    <a:pt x="5020733" y="1710266"/>
                  </a:lnTo>
                  <a:lnTo>
                    <a:pt x="5020733" y="1710266"/>
                  </a:lnTo>
                </a:path>
              </a:pathLst>
            </a:custGeom>
            <a:noFill/>
            <a:ln w="127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Abgerundete rechteckige Legende 7"/>
            <p:cNvSpPr/>
            <p:nvPr/>
          </p:nvSpPr>
          <p:spPr>
            <a:xfrm>
              <a:off x="3635896" y="1781779"/>
              <a:ext cx="2952328" cy="1152128"/>
            </a:xfrm>
            <a:prstGeom prst="wedgeRoundRectCallout">
              <a:avLst>
                <a:gd name="adj1" fmla="val 27544"/>
                <a:gd name="adj2" fmla="val 131229"/>
                <a:gd name="adj3" fmla="val 16667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curves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have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already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converged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 </a:t>
              </a:r>
            </a:p>
            <a:p>
              <a:pPr algn="ctr"/>
              <a:r>
                <a:rPr lang="de-DE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N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o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need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for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adding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more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training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instances</a:t>
              </a:r>
              <a:endPara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7" name="Gruppieren 16"/>
          <p:cNvGrpSpPr/>
          <p:nvPr/>
        </p:nvGrpSpPr>
        <p:grpSpPr>
          <a:xfrm>
            <a:off x="4824037" y="1152273"/>
            <a:ext cx="5976655" cy="4689561"/>
            <a:chOff x="899601" y="1335999"/>
            <a:chExt cx="5976655" cy="4689561"/>
          </a:xfrm>
        </p:grpSpPr>
        <p:cxnSp>
          <p:nvCxnSpPr>
            <p:cNvPr id="10" name="Gerade Verbindung mit Pfeil 9"/>
            <p:cNvCxnSpPr/>
            <p:nvPr/>
          </p:nvCxnSpPr>
          <p:spPr>
            <a:xfrm>
              <a:off x="1187624" y="5661248"/>
              <a:ext cx="5688632" cy="0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mit Pfeil 10"/>
            <p:cNvCxnSpPr/>
            <p:nvPr/>
          </p:nvCxnSpPr>
          <p:spPr>
            <a:xfrm flipV="1">
              <a:off x="1331640" y="1916832"/>
              <a:ext cx="0" cy="3888432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feld 11"/>
            <p:cNvSpPr txBox="1"/>
            <p:nvPr/>
          </p:nvSpPr>
          <p:spPr>
            <a:xfrm>
              <a:off x="1691680" y="5717783"/>
              <a:ext cx="43820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 smtClean="0"/>
                <a:t>low</a:t>
              </a:r>
              <a:r>
                <a:rPr lang="de-DE" sz="1400" dirty="0" smtClean="0"/>
                <a:t>                                     </a:t>
              </a:r>
              <a:r>
                <a:rPr lang="de-DE" sz="1400" b="1" dirty="0" smtClean="0"/>
                <a:t>Training </a:t>
              </a:r>
              <a:r>
                <a:rPr lang="de-DE" sz="1400" b="1" dirty="0" err="1" smtClean="0"/>
                <a:t>set</a:t>
              </a:r>
              <a:r>
                <a:rPr lang="de-DE" sz="1400" b="1" dirty="0" smtClean="0"/>
                <a:t> </a:t>
              </a:r>
              <a:r>
                <a:rPr lang="de-DE" sz="1400" b="1" dirty="0" err="1" smtClean="0"/>
                <a:t>size</a:t>
              </a:r>
              <a:r>
                <a:rPr lang="de-DE" sz="1400" b="1" dirty="0" smtClean="0"/>
                <a:t>                        </a:t>
              </a:r>
              <a:r>
                <a:rPr lang="de-DE" sz="1400" dirty="0" smtClean="0"/>
                <a:t>high</a:t>
              </a:r>
              <a:endParaRPr lang="de-DE" sz="1400" dirty="0"/>
            </a:p>
          </p:txBody>
        </p:sp>
        <p:sp>
          <p:nvSpPr>
            <p:cNvPr id="13" name="Textfeld 12"/>
            <p:cNvSpPr txBox="1"/>
            <p:nvPr/>
          </p:nvSpPr>
          <p:spPr>
            <a:xfrm rot="16200000">
              <a:off x="-588146" y="3649700"/>
              <a:ext cx="32832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 smtClean="0"/>
                <a:t>low</a:t>
              </a:r>
              <a:r>
                <a:rPr lang="de-DE" sz="1400" dirty="0" smtClean="0"/>
                <a:t> (</a:t>
              </a:r>
              <a:r>
                <a:rPr lang="de-DE" sz="1400" dirty="0" err="1" smtClean="0"/>
                <a:t>good</a:t>
              </a:r>
              <a:r>
                <a:rPr lang="de-DE" sz="1400" dirty="0" smtClean="0"/>
                <a:t>)               </a:t>
              </a:r>
              <a:r>
                <a:rPr lang="de-DE" sz="1400" b="1" dirty="0" smtClean="0"/>
                <a:t>Error               </a:t>
              </a:r>
              <a:r>
                <a:rPr lang="de-DE" sz="1400" dirty="0" smtClean="0"/>
                <a:t>high (</a:t>
              </a:r>
              <a:r>
                <a:rPr lang="de-DE" sz="1400" dirty="0" err="1" smtClean="0"/>
                <a:t>bad</a:t>
              </a:r>
              <a:r>
                <a:rPr lang="de-DE" sz="1400" dirty="0" smtClean="0"/>
                <a:t>)</a:t>
              </a:r>
              <a:endParaRPr lang="de-DE" sz="1400" dirty="0"/>
            </a:p>
          </p:txBody>
        </p:sp>
        <p:sp>
          <p:nvSpPr>
            <p:cNvPr id="14" name="Freihandform 13"/>
            <p:cNvSpPr/>
            <p:nvPr/>
          </p:nvSpPr>
          <p:spPr>
            <a:xfrm flipV="1">
              <a:off x="1331640" y="4989014"/>
              <a:ext cx="5020733" cy="672234"/>
            </a:xfrm>
            <a:custGeom>
              <a:avLst/>
              <a:gdLst>
                <a:gd name="connsiteX0" fmla="*/ 0 w 5020733"/>
                <a:gd name="connsiteY0" fmla="*/ 0 h 1710266"/>
                <a:gd name="connsiteX1" fmla="*/ 67733 w 5020733"/>
                <a:gd name="connsiteY1" fmla="*/ 694266 h 1710266"/>
                <a:gd name="connsiteX2" fmla="*/ 397933 w 5020733"/>
                <a:gd name="connsiteY2" fmla="*/ 1227666 h 1710266"/>
                <a:gd name="connsiteX3" fmla="*/ 1337733 w 5020733"/>
                <a:gd name="connsiteY3" fmla="*/ 1608666 h 1710266"/>
                <a:gd name="connsiteX4" fmla="*/ 5020733 w 5020733"/>
                <a:gd name="connsiteY4" fmla="*/ 1710266 h 1710266"/>
                <a:gd name="connsiteX5" fmla="*/ 5020733 w 5020733"/>
                <a:gd name="connsiteY5" fmla="*/ 1710266 h 1710266"/>
                <a:gd name="connsiteX6" fmla="*/ 5020733 w 5020733"/>
                <a:gd name="connsiteY6" fmla="*/ 1710266 h 171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20733" h="1710266">
                  <a:moveTo>
                    <a:pt x="0" y="0"/>
                  </a:moveTo>
                  <a:cubicBezTo>
                    <a:pt x="705" y="244827"/>
                    <a:pt x="1411" y="489655"/>
                    <a:pt x="67733" y="694266"/>
                  </a:cubicBezTo>
                  <a:cubicBezTo>
                    <a:pt x="134055" y="898877"/>
                    <a:pt x="186266" y="1075266"/>
                    <a:pt x="397933" y="1227666"/>
                  </a:cubicBezTo>
                  <a:cubicBezTo>
                    <a:pt x="609600" y="1380066"/>
                    <a:pt x="567266" y="1528233"/>
                    <a:pt x="1337733" y="1608666"/>
                  </a:cubicBezTo>
                  <a:cubicBezTo>
                    <a:pt x="2108200" y="1689099"/>
                    <a:pt x="5020733" y="1710266"/>
                    <a:pt x="5020733" y="1710266"/>
                  </a:cubicBezTo>
                  <a:lnTo>
                    <a:pt x="5020733" y="1710266"/>
                  </a:lnTo>
                  <a:lnTo>
                    <a:pt x="5020733" y="1710266"/>
                  </a:lnTo>
                </a:path>
              </a:pathLst>
            </a:custGeom>
            <a:noFill/>
            <a:ln w="127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Abgerundete rechteckige Legende 14"/>
            <p:cNvSpPr/>
            <p:nvPr/>
          </p:nvSpPr>
          <p:spPr>
            <a:xfrm>
              <a:off x="3491880" y="1335999"/>
              <a:ext cx="2952328" cy="1482596"/>
            </a:xfrm>
            <a:prstGeom prst="wedgeRoundRectCallout">
              <a:avLst>
                <a:gd name="adj1" fmla="val 27544"/>
                <a:gd name="adj2" fmla="val 131229"/>
                <a:gd name="adj3" fmla="val 16667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test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curve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could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further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converge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training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curve</a:t>
              </a:r>
              <a:endPara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 Add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more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training</a:t>
              </a:r>
              <a:r>
                <a:rPr lang="de-DE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instances</a:t>
              </a:r>
              <a:endPara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Freihandform 15"/>
            <p:cNvSpPr/>
            <p:nvPr/>
          </p:nvSpPr>
          <p:spPr>
            <a:xfrm>
              <a:off x="1371600" y="2175933"/>
              <a:ext cx="4980773" cy="1973147"/>
            </a:xfrm>
            <a:custGeom>
              <a:avLst/>
              <a:gdLst>
                <a:gd name="connsiteX0" fmla="*/ 0 w 4910667"/>
                <a:gd name="connsiteY0" fmla="*/ 0 h 1684867"/>
                <a:gd name="connsiteX1" fmla="*/ 270933 w 4910667"/>
                <a:gd name="connsiteY1" fmla="*/ 448734 h 1684867"/>
                <a:gd name="connsiteX2" fmla="*/ 1456267 w 4910667"/>
                <a:gd name="connsiteY2" fmla="*/ 1083734 h 1684867"/>
                <a:gd name="connsiteX3" fmla="*/ 3014133 w 4910667"/>
                <a:gd name="connsiteY3" fmla="*/ 1413934 h 1684867"/>
                <a:gd name="connsiteX4" fmla="*/ 4910667 w 4910667"/>
                <a:gd name="connsiteY4" fmla="*/ 1684867 h 1684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10667" h="1684867">
                  <a:moveTo>
                    <a:pt x="0" y="0"/>
                  </a:moveTo>
                  <a:cubicBezTo>
                    <a:pt x="14111" y="134056"/>
                    <a:pt x="28222" y="268112"/>
                    <a:pt x="270933" y="448734"/>
                  </a:cubicBezTo>
                  <a:cubicBezTo>
                    <a:pt x="513644" y="629356"/>
                    <a:pt x="999067" y="922867"/>
                    <a:pt x="1456267" y="1083734"/>
                  </a:cubicBezTo>
                  <a:cubicBezTo>
                    <a:pt x="1913467" y="1244601"/>
                    <a:pt x="2438400" y="1313745"/>
                    <a:pt x="3014133" y="1413934"/>
                  </a:cubicBezTo>
                  <a:cubicBezTo>
                    <a:pt x="3589866" y="1514123"/>
                    <a:pt x="4250266" y="1599495"/>
                    <a:pt x="4910667" y="1684867"/>
                  </a:cubicBezTo>
                </a:path>
              </a:pathLst>
            </a:cu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8" name="Textfeld 17"/>
          <p:cNvSpPr txBox="1"/>
          <p:nvPr/>
        </p:nvSpPr>
        <p:spPr>
          <a:xfrm>
            <a:off x="1115616" y="6021288"/>
            <a:ext cx="74366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(a)                                                                                                                                                                            (b)</a:t>
            </a:r>
            <a:endParaRPr lang="de-DE" sz="1400" dirty="0"/>
          </a:p>
        </p:txBody>
      </p:sp>
      <p:sp>
        <p:nvSpPr>
          <p:cNvPr id="19" name="Textfeld 18"/>
          <p:cNvSpPr txBox="1"/>
          <p:nvPr/>
        </p:nvSpPr>
        <p:spPr>
          <a:xfrm>
            <a:off x="-841760" y="4107819"/>
            <a:ext cx="1433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Training </a:t>
            </a:r>
            <a:r>
              <a:rPr lang="de-DE" sz="1400" dirty="0" err="1" smtClean="0"/>
              <a:t>set</a:t>
            </a:r>
            <a:r>
              <a:rPr lang="de-DE" sz="1400" dirty="0" smtClean="0"/>
              <a:t> </a:t>
            </a:r>
            <a:r>
              <a:rPr lang="de-DE" sz="1400" dirty="0" err="1" smtClean="0"/>
              <a:t>error</a:t>
            </a:r>
            <a:endParaRPr lang="de-DE" sz="1400" dirty="0"/>
          </a:p>
        </p:txBody>
      </p:sp>
      <p:sp>
        <p:nvSpPr>
          <p:cNvPr id="20" name="Textfeld 19"/>
          <p:cNvSpPr txBox="1"/>
          <p:nvPr/>
        </p:nvSpPr>
        <p:spPr>
          <a:xfrm>
            <a:off x="6084168" y="4907845"/>
            <a:ext cx="1433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Training </a:t>
            </a:r>
            <a:r>
              <a:rPr lang="de-DE" sz="1400" dirty="0" err="1" smtClean="0"/>
              <a:t>set</a:t>
            </a:r>
            <a:r>
              <a:rPr lang="de-DE" sz="1400" dirty="0" smtClean="0"/>
              <a:t> </a:t>
            </a:r>
            <a:r>
              <a:rPr lang="de-DE" sz="1400" dirty="0" err="1" smtClean="0"/>
              <a:t>error</a:t>
            </a:r>
            <a:endParaRPr lang="de-DE" sz="1400" dirty="0"/>
          </a:p>
        </p:txBody>
      </p:sp>
      <p:sp>
        <p:nvSpPr>
          <p:cNvPr id="21" name="Textfeld 20"/>
          <p:cNvSpPr txBox="1"/>
          <p:nvPr/>
        </p:nvSpPr>
        <p:spPr>
          <a:xfrm>
            <a:off x="-1269616" y="2861010"/>
            <a:ext cx="1145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Test </a:t>
            </a:r>
            <a:r>
              <a:rPr lang="de-DE" sz="1400" dirty="0" err="1" smtClean="0"/>
              <a:t>set</a:t>
            </a:r>
            <a:r>
              <a:rPr lang="de-DE" sz="1400" dirty="0" smtClean="0"/>
              <a:t> </a:t>
            </a:r>
            <a:r>
              <a:rPr lang="de-DE" sz="1400" dirty="0" err="1" smtClean="0"/>
              <a:t>error</a:t>
            </a:r>
            <a:endParaRPr lang="de-DE" sz="1400" dirty="0"/>
          </a:p>
        </p:txBody>
      </p:sp>
      <p:sp>
        <p:nvSpPr>
          <p:cNvPr id="22" name="Textfeld 21"/>
          <p:cNvSpPr txBox="1"/>
          <p:nvPr/>
        </p:nvSpPr>
        <p:spPr>
          <a:xfrm>
            <a:off x="5806335" y="2480980"/>
            <a:ext cx="1145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Test </a:t>
            </a:r>
            <a:r>
              <a:rPr lang="de-DE" sz="1400" dirty="0" err="1" smtClean="0"/>
              <a:t>set</a:t>
            </a:r>
            <a:r>
              <a:rPr lang="de-DE" sz="1400" dirty="0" smtClean="0"/>
              <a:t> </a:t>
            </a:r>
            <a:r>
              <a:rPr lang="de-DE" sz="1400" dirty="0" err="1" smtClean="0"/>
              <a:t>error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69247153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mit Pfeil 1"/>
          <p:cNvCxnSpPr/>
          <p:nvPr/>
        </p:nvCxnSpPr>
        <p:spPr>
          <a:xfrm>
            <a:off x="1187624" y="5661248"/>
            <a:ext cx="5688632" cy="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mit Pfeil 2"/>
          <p:cNvCxnSpPr/>
          <p:nvPr/>
        </p:nvCxnSpPr>
        <p:spPr>
          <a:xfrm flipV="1">
            <a:off x="1331640" y="1916832"/>
            <a:ext cx="0" cy="3888432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/>
          <p:cNvSpPr txBox="1"/>
          <p:nvPr/>
        </p:nvSpPr>
        <p:spPr>
          <a:xfrm>
            <a:off x="1691680" y="5717783"/>
            <a:ext cx="4382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low</a:t>
            </a:r>
            <a:r>
              <a:rPr lang="de-DE" sz="1400" dirty="0" smtClean="0"/>
              <a:t>                                     </a:t>
            </a:r>
            <a:r>
              <a:rPr lang="de-DE" sz="1400" b="1" dirty="0" smtClean="0"/>
              <a:t>Training </a:t>
            </a:r>
            <a:r>
              <a:rPr lang="de-DE" sz="1400" b="1" dirty="0" err="1" smtClean="0"/>
              <a:t>set</a:t>
            </a:r>
            <a:r>
              <a:rPr lang="de-DE" sz="1400" b="1" dirty="0" smtClean="0"/>
              <a:t> </a:t>
            </a:r>
            <a:r>
              <a:rPr lang="de-DE" sz="1400" b="1" dirty="0" err="1" smtClean="0"/>
              <a:t>size</a:t>
            </a:r>
            <a:r>
              <a:rPr lang="de-DE" sz="1400" b="1" dirty="0" smtClean="0"/>
              <a:t>                        </a:t>
            </a:r>
            <a:r>
              <a:rPr lang="de-DE" sz="1400" dirty="0" smtClean="0"/>
              <a:t>high</a:t>
            </a:r>
            <a:endParaRPr lang="de-DE" sz="1400" dirty="0"/>
          </a:p>
        </p:txBody>
      </p:sp>
      <p:sp>
        <p:nvSpPr>
          <p:cNvPr id="6" name="Textfeld 5"/>
          <p:cNvSpPr txBox="1"/>
          <p:nvPr/>
        </p:nvSpPr>
        <p:spPr>
          <a:xfrm rot="16200000">
            <a:off x="-483394" y="3649700"/>
            <a:ext cx="30737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(</a:t>
            </a:r>
            <a:r>
              <a:rPr lang="de-DE" sz="1400" dirty="0" err="1" smtClean="0"/>
              <a:t>bad</a:t>
            </a:r>
            <a:r>
              <a:rPr lang="de-DE" sz="1400" dirty="0" smtClean="0"/>
              <a:t>)                 </a:t>
            </a:r>
            <a:r>
              <a:rPr lang="de-DE" sz="1400" b="1" dirty="0" err="1" smtClean="0"/>
              <a:t>Accuracy</a:t>
            </a:r>
            <a:r>
              <a:rPr lang="de-DE" sz="1400" b="1" dirty="0"/>
              <a:t> </a:t>
            </a:r>
            <a:r>
              <a:rPr lang="de-DE" sz="1400" b="1" dirty="0" smtClean="0"/>
              <a:t>      </a:t>
            </a:r>
            <a:r>
              <a:rPr lang="de-DE" sz="1400" dirty="0" smtClean="0"/>
              <a:t>         (</a:t>
            </a:r>
            <a:r>
              <a:rPr lang="de-DE" sz="1400" dirty="0" err="1" smtClean="0"/>
              <a:t>good</a:t>
            </a:r>
            <a:r>
              <a:rPr lang="de-DE" sz="1400" dirty="0" smtClean="0"/>
              <a:t>) </a:t>
            </a:r>
            <a:endParaRPr lang="de-DE" sz="1400" dirty="0"/>
          </a:p>
        </p:txBody>
      </p:sp>
      <p:sp>
        <p:nvSpPr>
          <p:cNvPr id="4" name="Freihandform 3"/>
          <p:cNvSpPr/>
          <p:nvPr/>
        </p:nvSpPr>
        <p:spPr>
          <a:xfrm>
            <a:off x="1351467" y="2181529"/>
            <a:ext cx="5020733" cy="1710266"/>
          </a:xfrm>
          <a:custGeom>
            <a:avLst/>
            <a:gdLst>
              <a:gd name="connsiteX0" fmla="*/ 0 w 5020733"/>
              <a:gd name="connsiteY0" fmla="*/ 0 h 1710266"/>
              <a:gd name="connsiteX1" fmla="*/ 67733 w 5020733"/>
              <a:gd name="connsiteY1" fmla="*/ 694266 h 1710266"/>
              <a:gd name="connsiteX2" fmla="*/ 397933 w 5020733"/>
              <a:gd name="connsiteY2" fmla="*/ 1227666 h 1710266"/>
              <a:gd name="connsiteX3" fmla="*/ 1337733 w 5020733"/>
              <a:gd name="connsiteY3" fmla="*/ 1608666 h 1710266"/>
              <a:gd name="connsiteX4" fmla="*/ 5020733 w 5020733"/>
              <a:gd name="connsiteY4" fmla="*/ 1710266 h 1710266"/>
              <a:gd name="connsiteX5" fmla="*/ 5020733 w 5020733"/>
              <a:gd name="connsiteY5" fmla="*/ 1710266 h 1710266"/>
              <a:gd name="connsiteX6" fmla="*/ 5020733 w 5020733"/>
              <a:gd name="connsiteY6" fmla="*/ 1710266 h 171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20733" h="1710266">
                <a:moveTo>
                  <a:pt x="0" y="0"/>
                </a:moveTo>
                <a:cubicBezTo>
                  <a:pt x="705" y="244827"/>
                  <a:pt x="1411" y="489655"/>
                  <a:pt x="67733" y="694266"/>
                </a:cubicBezTo>
                <a:cubicBezTo>
                  <a:pt x="134055" y="898877"/>
                  <a:pt x="186266" y="1075266"/>
                  <a:pt x="397933" y="1227666"/>
                </a:cubicBezTo>
                <a:cubicBezTo>
                  <a:pt x="609600" y="1380066"/>
                  <a:pt x="567266" y="1528233"/>
                  <a:pt x="1337733" y="1608666"/>
                </a:cubicBezTo>
                <a:cubicBezTo>
                  <a:pt x="2108200" y="1689099"/>
                  <a:pt x="5020733" y="1710266"/>
                  <a:pt x="5020733" y="1710266"/>
                </a:cubicBezTo>
                <a:lnTo>
                  <a:pt x="5020733" y="1710266"/>
                </a:lnTo>
                <a:lnTo>
                  <a:pt x="5020733" y="1710266"/>
                </a:ln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reihandform 9"/>
          <p:cNvSpPr/>
          <p:nvPr/>
        </p:nvSpPr>
        <p:spPr>
          <a:xfrm flipV="1">
            <a:off x="1331640" y="3950982"/>
            <a:ext cx="5020733" cy="1710266"/>
          </a:xfrm>
          <a:custGeom>
            <a:avLst/>
            <a:gdLst>
              <a:gd name="connsiteX0" fmla="*/ 0 w 5020733"/>
              <a:gd name="connsiteY0" fmla="*/ 0 h 1710266"/>
              <a:gd name="connsiteX1" fmla="*/ 67733 w 5020733"/>
              <a:gd name="connsiteY1" fmla="*/ 694266 h 1710266"/>
              <a:gd name="connsiteX2" fmla="*/ 397933 w 5020733"/>
              <a:gd name="connsiteY2" fmla="*/ 1227666 h 1710266"/>
              <a:gd name="connsiteX3" fmla="*/ 1337733 w 5020733"/>
              <a:gd name="connsiteY3" fmla="*/ 1608666 h 1710266"/>
              <a:gd name="connsiteX4" fmla="*/ 5020733 w 5020733"/>
              <a:gd name="connsiteY4" fmla="*/ 1710266 h 1710266"/>
              <a:gd name="connsiteX5" fmla="*/ 5020733 w 5020733"/>
              <a:gd name="connsiteY5" fmla="*/ 1710266 h 1710266"/>
              <a:gd name="connsiteX6" fmla="*/ 5020733 w 5020733"/>
              <a:gd name="connsiteY6" fmla="*/ 1710266 h 171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20733" h="1710266">
                <a:moveTo>
                  <a:pt x="0" y="0"/>
                </a:moveTo>
                <a:cubicBezTo>
                  <a:pt x="705" y="244827"/>
                  <a:pt x="1411" y="489655"/>
                  <a:pt x="67733" y="694266"/>
                </a:cubicBezTo>
                <a:cubicBezTo>
                  <a:pt x="134055" y="898877"/>
                  <a:pt x="186266" y="1075266"/>
                  <a:pt x="397933" y="1227666"/>
                </a:cubicBezTo>
                <a:cubicBezTo>
                  <a:pt x="609600" y="1380066"/>
                  <a:pt x="567266" y="1528233"/>
                  <a:pt x="1337733" y="1608666"/>
                </a:cubicBezTo>
                <a:cubicBezTo>
                  <a:pt x="2108200" y="1689099"/>
                  <a:pt x="5020733" y="1710266"/>
                  <a:pt x="5020733" y="1710266"/>
                </a:cubicBezTo>
                <a:lnTo>
                  <a:pt x="5020733" y="1710266"/>
                </a:lnTo>
                <a:lnTo>
                  <a:pt x="5020733" y="1710266"/>
                </a:ln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951176" y="2021736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</a:t>
            </a:r>
            <a:endParaRPr lang="de-DE" sz="1400" dirty="0"/>
          </a:p>
        </p:txBody>
      </p:sp>
      <p:sp>
        <p:nvSpPr>
          <p:cNvPr id="11" name="Textfeld 10"/>
          <p:cNvSpPr txBox="1"/>
          <p:nvPr/>
        </p:nvSpPr>
        <p:spPr>
          <a:xfrm>
            <a:off x="902600" y="548827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0</a:t>
            </a:r>
            <a:endParaRPr lang="de-DE" sz="1400" dirty="0"/>
          </a:p>
        </p:txBody>
      </p:sp>
      <p:sp>
        <p:nvSpPr>
          <p:cNvPr id="9" name="Rechteck 8"/>
          <p:cNvSpPr/>
          <p:nvPr/>
        </p:nvSpPr>
        <p:spPr>
          <a:xfrm>
            <a:off x="-2484784" y="5642167"/>
            <a:ext cx="13537504" cy="307113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1763688" y="4459203"/>
            <a:ext cx="17200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Test </a:t>
            </a:r>
            <a:r>
              <a:rPr lang="de-DE" sz="1400" dirty="0" err="1" smtClean="0"/>
              <a:t>set</a:t>
            </a:r>
            <a:r>
              <a:rPr lang="de-DE" sz="1400" dirty="0" smtClean="0"/>
              <a:t> </a:t>
            </a:r>
            <a:r>
              <a:rPr lang="de-DE" sz="1400" dirty="0" err="1" smtClean="0"/>
              <a:t>performance</a:t>
            </a:r>
            <a:endParaRPr lang="de-DE" sz="1400" dirty="0"/>
          </a:p>
        </p:txBody>
      </p:sp>
      <p:sp>
        <p:nvSpPr>
          <p:cNvPr id="14" name="Textfeld 13"/>
          <p:cNvSpPr txBox="1"/>
          <p:nvPr/>
        </p:nvSpPr>
        <p:spPr>
          <a:xfrm>
            <a:off x="1763688" y="3036662"/>
            <a:ext cx="2008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Training </a:t>
            </a:r>
            <a:r>
              <a:rPr lang="de-DE" sz="1400" dirty="0" err="1" smtClean="0"/>
              <a:t>set</a:t>
            </a:r>
            <a:r>
              <a:rPr lang="de-DE" sz="1400" dirty="0" smtClean="0"/>
              <a:t> </a:t>
            </a:r>
            <a:r>
              <a:rPr lang="de-DE" sz="1400" dirty="0" err="1" smtClean="0"/>
              <a:t>performance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17134595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feil nach links und rechts 1"/>
          <p:cNvSpPr/>
          <p:nvPr/>
        </p:nvSpPr>
        <p:spPr>
          <a:xfrm>
            <a:off x="1691680" y="764704"/>
            <a:ext cx="5328592" cy="936104"/>
          </a:xfrm>
          <a:prstGeom prst="leftRigh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</a:t>
            </a:r>
            <a:r>
              <a:rPr lang="de-DE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complexity</a:t>
            </a:r>
            <a:endParaRPr lang="de-DE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308813" y="909590"/>
            <a:ext cx="1499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 smtClean="0"/>
              <a:t>Low</a:t>
            </a:r>
          </a:p>
          <a:p>
            <a:pPr algn="ctr"/>
            <a:r>
              <a:rPr lang="de-DE" b="1" dirty="0" smtClean="0"/>
              <a:t>(</a:t>
            </a:r>
            <a:r>
              <a:rPr lang="de-DE" b="1" dirty="0" err="1" smtClean="0"/>
              <a:t>Underfitting</a:t>
            </a:r>
            <a:r>
              <a:rPr lang="de-DE" b="1" dirty="0" smtClean="0"/>
              <a:t>)</a:t>
            </a:r>
            <a:endParaRPr lang="de-DE" b="1" dirty="0"/>
          </a:p>
        </p:txBody>
      </p:sp>
      <p:sp>
        <p:nvSpPr>
          <p:cNvPr id="4" name="Textfeld 3"/>
          <p:cNvSpPr txBox="1"/>
          <p:nvPr/>
        </p:nvSpPr>
        <p:spPr>
          <a:xfrm>
            <a:off x="7073140" y="891766"/>
            <a:ext cx="1364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 smtClean="0"/>
              <a:t>High</a:t>
            </a:r>
          </a:p>
          <a:p>
            <a:pPr algn="ctr"/>
            <a:r>
              <a:rPr lang="de-DE" b="1" dirty="0" smtClean="0"/>
              <a:t>(</a:t>
            </a:r>
            <a:r>
              <a:rPr lang="de-DE" b="1" dirty="0" err="1" smtClean="0"/>
              <a:t>Overfitting</a:t>
            </a:r>
            <a:r>
              <a:rPr lang="de-DE" b="1" dirty="0" smtClean="0"/>
              <a:t>)</a:t>
            </a:r>
            <a:endParaRPr lang="de-DE" b="1" dirty="0"/>
          </a:p>
        </p:txBody>
      </p:sp>
      <p:sp>
        <p:nvSpPr>
          <p:cNvPr id="5" name="Pfeil nach links und rechts 4"/>
          <p:cNvSpPr/>
          <p:nvPr/>
        </p:nvSpPr>
        <p:spPr>
          <a:xfrm>
            <a:off x="1732673" y="2348880"/>
            <a:ext cx="5328592" cy="720080"/>
          </a:xfrm>
          <a:prstGeom prst="leftRightArrow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attributes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770157" y="2524254"/>
            <a:ext cx="57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Low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7450384" y="2524254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High</a:t>
            </a:r>
          </a:p>
        </p:txBody>
      </p:sp>
      <p:sp>
        <p:nvSpPr>
          <p:cNvPr id="8" name="Pfeil nach links und rechts 7"/>
          <p:cNvSpPr/>
          <p:nvPr/>
        </p:nvSpPr>
        <p:spPr>
          <a:xfrm>
            <a:off x="1732673" y="3501879"/>
            <a:ext cx="5328592" cy="720080"/>
          </a:xfrm>
          <a:prstGeom prst="leftRightArrow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ANN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layers</a:t>
            </a:r>
            <a:endParaRPr lang="de-DE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770157" y="3677253"/>
            <a:ext cx="57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Low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450384" y="3677253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High</a:t>
            </a:r>
          </a:p>
        </p:txBody>
      </p:sp>
      <p:sp>
        <p:nvSpPr>
          <p:cNvPr id="11" name="Pfeil nach links und rechts 10"/>
          <p:cNvSpPr/>
          <p:nvPr/>
        </p:nvSpPr>
        <p:spPr>
          <a:xfrm>
            <a:off x="1732673" y="4365104"/>
            <a:ext cx="5328592" cy="720080"/>
          </a:xfrm>
          <a:prstGeom prst="leftRightArrow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neurons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 ANN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</a:t>
            </a:r>
            <a:endParaRPr lang="de-DE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770157" y="4540478"/>
            <a:ext cx="57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Low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450384" y="4540478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High</a:t>
            </a:r>
          </a:p>
        </p:txBody>
      </p:sp>
      <p:sp>
        <p:nvSpPr>
          <p:cNvPr id="14" name="Abgerundetes Rechteck 13"/>
          <p:cNvSpPr/>
          <p:nvPr/>
        </p:nvSpPr>
        <p:spPr>
          <a:xfrm>
            <a:off x="611560" y="3356992"/>
            <a:ext cx="7704856" cy="2016224"/>
          </a:xfrm>
          <a:prstGeom prst="roundRect">
            <a:avLst/>
          </a:prstGeom>
          <a:noFill/>
          <a:ln w="31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 rot="16200000">
            <a:off x="-737283" y="4041938"/>
            <a:ext cx="17598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Artificial</a:t>
            </a:r>
            <a:endParaRPr lang="de-DE" dirty="0" smtClean="0"/>
          </a:p>
          <a:p>
            <a:pPr algn="ctr"/>
            <a:r>
              <a:rPr lang="de-DE" dirty="0" err="1" smtClean="0"/>
              <a:t>Neural</a:t>
            </a:r>
            <a:r>
              <a:rPr lang="de-DE" dirty="0" smtClean="0"/>
              <a:t> Networks</a:t>
            </a:r>
          </a:p>
        </p:txBody>
      </p:sp>
      <p:sp>
        <p:nvSpPr>
          <p:cNvPr id="24" name="Pfeil nach links und rechts 23"/>
          <p:cNvSpPr/>
          <p:nvPr/>
        </p:nvSpPr>
        <p:spPr>
          <a:xfrm>
            <a:off x="1732673" y="5710172"/>
            <a:ext cx="5328592" cy="720080"/>
          </a:xfrm>
          <a:prstGeom prst="leftRightArrow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Maximum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tree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endParaRPr lang="de-DE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70157" y="5885546"/>
            <a:ext cx="57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Low</a:t>
            </a:r>
          </a:p>
        </p:txBody>
      </p:sp>
      <p:sp>
        <p:nvSpPr>
          <p:cNvPr id="26" name="Textfeld 25"/>
          <p:cNvSpPr txBox="1"/>
          <p:nvPr/>
        </p:nvSpPr>
        <p:spPr>
          <a:xfrm>
            <a:off x="7450384" y="5885546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High</a:t>
            </a:r>
          </a:p>
        </p:txBody>
      </p:sp>
      <p:sp>
        <p:nvSpPr>
          <p:cNvPr id="27" name="Pfeil nach links und rechts 26"/>
          <p:cNvSpPr/>
          <p:nvPr/>
        </p:nvSpPr>
        <p:spPr>
          <a:xfrm>
            <a:off x="1732673" y="6573397"/>
            <a:ext cx="5328592" cy="720080"/>
          </a:xfrm>
          <a:prstGeom prst="leftRightArrow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branches</a:t>
            </a:r>
            <a:endParaRPr lang="de-DE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70157" y="6748771"/>
            <a:ext cx="57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Low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7450384" y="6748771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High</a:t>
            </a:r>
          </a:p>
        </p:txBody>
      </p:sp>
      <p:sp>
        <p:nvSpPr>
          <p:cNvPr id="30" name="Abgerundetes Rechteck 29"/>
          <p:cNvSpPr/>
          <p:nvPr/>
        </p:nvSpPr>
        <p:spPr>
          <a:xfrm>
            <a:off x="611560" y="5565285"/>
            <a:ext cx="7704856" cy="2016224"/>
          </a:xfrm>
          <a:prstGeom prst="roundRect">
            <a:avLst/>
          </a:prstGeom>
          <a:noFill/>
          <a:ln w="31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feld 30"/>
          <p:cNvSpPr txBox="1"/>
          <p:nvPr/>
        </p:nvSpPr>
        <p:spPr>
          <a:xfrm rot="16200000">
            <a:off x="-692845" y="6250231"/>
            <a:ext cx="1670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Decision</a:t>
            </a:r>
            <a:r>
              <a:rPr lang="de-DE" dirty="0" smtClean="0"/>
              <a:t> </a:t>
            </a:r>
            <a:r>
              <a:rPr lang="de-DE" dirty="0" err="1" smtClean="0"/>
              <a:t>Trees</a:t>
            </a:r>
            <a:r>
              <a:rPr lang="de-DE" dirty="0" smtClean="0"/>
              <a:t> /</a:t>
            </a:r>
          </a:p>
          <a:p>
            <a:pPr algn="ctr"/>
            <a:r>
              <a:rPr lang="de-DE" dirty="0" smtClean="0"/>
              <a:t>Random </a:t>
            </a:r>
            <a:r>
              <a:rPr lang="de-DE" dirty="0" err="1" smtClean="0"/>
              <a:t>Forest</a:t>
            </a:r>
            <a:endParaRPr lang="de-DE" dirty="0" smtClean="0"/>
          </a:p>
        </p:txBody>
      </p:sp>
      <p:sp>
        <p:nvSpPr>
          <p:cNvPr id="32" name="Rechteck 31"/>
          <p:cNvSpPr/>
          <p:nvPr/>
        </p:nvSpPr>
        <p:spPr>
          <a:xfrm>
            <a:off x="-4106211" y="7240135"/>
            <a:ext cx="17140398" cy="43204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874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3/3f/IBMWatson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29" t="7875" r="23548" b="42907"/>
          <a:stretch/>
        </p:blipFill>
        <p:spPr bwMode="auto">
          <a:xfrm>
            <a:off x="1619672" y="1268760"/>
            <a:ext cx="6382429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/>
          <p:cNvSpPr/>
          <p:nvPr/>
        </p:nvSpPr>
        <p:spPr>
          <a:xfrm>
            <a:off x="28671" y="5123284"/>
            <a:ext cx="9564430" cy="2499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16727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>
            <a:spLocks noChangeAspect="1"/>
          </p:cNvSpPr>
          <p:nvPr/>
        </p:nvSpPr>
        <p:spPr bwMode="auto">
          <a:xfrm>
            <a:off x="2915770" y="2276840"/>
            <a:ext cx="2304320" cy="2304000"/>
          </a:xfrm>
          <a:prstGeom prst="ellipse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llipse 2"/>
          <p:cNvSpPr>
            <a:spLocks noChangeAspect="1"/>
          </p:cNvSpPr>
          <p:nvPr/>
        </p:nvSpPr>
        <p:spPr bwMode="auto">
          <a:xfrm>
            <a:off x="3851856" y="2276840"/>
            <a:ext cx="2304320" cy="2304000"/>
          </a:xfrm>
          <a:prstGeom prst="ellipse">
            <a:avLst/>
          </a:prstGeom>
          <a:noFill/>
          <a:ln w="381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2116287" y="1628750"/>
            <a:ext cx="12875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Correct</a:t>
            </a:r>
            <a:endParaRPr lang="de-DE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b="1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 </a:t>
            </a:r>
            <a:r>
              <a:rPr lang="de-DE" b="1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reality</a:t>
            </a:r>
            <a:r>
              <a:rPr lang="de-DE" b="1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de-DE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066948" y="1700760"/>
            <a:ext cx="2569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Predicted</a:t>
            </a:r>
            <a:endParaRPr lang="de-DE" b="1" dirty="0" smtClean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de-DE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de-DE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de-DE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de-DE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Abgerundete rechteckige Legende 5"/>
          <p:cNvSpPr/>
          <p:nvPr/>
        </p:nvSpPr>
        <p:spPr bwMode="auto">
          <a:xfrm>
            <a:off x="5940190" y="4653170"/>
            <a:ext cx="1944270" cy="792110"/>
          </a:xfrm>
          <a:prstGeom prst="wedgeRoundRectCallout">
            <a:avLst>
              <a:gd name="adj1" fmla="val -66681"/>
              <a:gd name="adj2" fmla="val -159291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False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positive (</a:t>
            </a: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predicted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but</a:t>
            </a:r>
            <a:r>
              <a:rPr kumimoji="0" lang="de-DE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not </a:t>
            </a:r>
            <a:r>
              <a:rPr kumimoji="0" lang="de-DE" sz="16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correct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7" name="Abgerundete rechteckige Legende 6"/>
          <p:cNvSpPr/>
          <p:nvPr/>
        </p:nvSpPr>
        <p:spPr bwMode="auto">
          <a:xfrm>
            <a:off x="1907630" y="4653170"/>
            <a:ext cx="1944270" cy="792110"/>
          </a:xfrm>
          <a:prstGeom prst="wedgeRoundRectCallout">
            <a:avLst>
              <a:gd name="adj1" fmla="val 32170"/>
              <a:gd name="adj2" fmla="val -143258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False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negative (</a:t>
            </a:r>
            <a:r>
              <a:rPr lang="de-DE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correct</a:t>
            </a:r>
            <a:r>
              <a:rPr lang="de-D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but not </a:t>
            </a:r>
            <a:r>
              <a:rPr lang="de-DE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predicted</a:t>
            </a:r>
            <a:r>
              <a:rPr lang="de-D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kumimoji="0" lang="de-DE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Abgerundete rechteckige Legende 7"/>
          <p:cNvSpPr/>
          <p:nvPr/>
        </p:nvSpPr>
        <p:spPr bwMode="auto">
          <a:xfrm>
            <a:off x="3923910" y="4653170"/>
            <a:ext cx="1944270" cy="792110"/>
          </a:xfrm>
          <a:prstGeom prst="wedgeRoundRectCallout">
            <a:avLst>
              <a:gd name="adj1" fmla="val -15731"/>
              <a:gd name="adj2" fmla="val -14860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True positive (</a:t>
            </a: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de-DE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orrectly</a:t>
            </a:r>
            <a:r>
              <a:rPr lang="de-D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predicted</a:t>
            </a:r>
            <a:r>
              <a:rPr lang="de-D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kumimoji="0" lang="de-DE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126491"/>
            <a:ext cx="554837" cy="554837"/>
          </a:xfrm>
          <a:prstGeom prst="rect">
            <a:avLst/>
          </a:prstGeom>
        </p:spPr>
      </p:pic>
      <p:sp>
        <p:nvSpPr>
          <p:cNvPr id="11" name="Rectangle 4"/>
          <p:cNvSpPr/>
          <p:nvPr/>
        </p:nvSpPr>
        <p:spPr>
          <a:xfrm>
            <a:off x="3051660" y="3074897"/>
            <a:ext cx="60305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Zapf Dingbats" charset="0"/>
                <a:cs typeface="Zapf Dingbats" charset="0"/>
              </a:rPr>
              <a:t>✖</a:t>
            </a:r>
            <a:endParaRPr lang="en-US" sz="400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2" name="Rectangle 4"/>
          <p:cNvSpPr/>
          <p:nvPr/>
        </p:nvSpPr>
        <p:spPr>
          <a:xfrm>
            <a:off x="5337140" y="2987918"/>
            <a:ext cx="60305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Zapf Dingbats" charset="0"/>
                <a:cs typeface="Zapf Dingbats" charset="0"/>
              </a:rPr>
              <a:t>✖</a:t>
            </a:r>
            <a:endParaRPr lang="en-US" sz="400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-2196752" y="5157192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Abgerundete rechteckige Legende 13"/>
          <p:cNvSpPr/>
          <p:nvPr/>
        </p:nvSpPr>
        <p:spPr bwMode="auto">
          <a:xfrm>
            <a:off x="6804194" y="3429000"/>
            <a:ext cx="1944270" cy="792110"/>
          </a:xfrm>
          <a:prstGeom prst="wedgeRoundRectCallout">
            <a:avLst>
              <a:gd name="adj1" fmla="val -50275"/>
              <a:gd name="adj2" fmla="val -85464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True negative (</a:t>
            </a: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correctly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not </a:t>
            </a: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predicted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1648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4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/>
          <p:cNvPicPr>
            <a:picLocks noChangeAspect="1" noChangeArrowheads="1"/>
          </p:cNvPicPr>
          <p:nvPr/>
        </p:nvPicPr>
        <p:blipFill>
          <a:blip r:embed="rId2" cstate="print"/>
          <a:srcRect l="19287" t="14844" r="28147" b="29328"/>
          <a:stretch>
            <a:fillRect/>
          </a:stretch>
        </p:blipFill>
        <p:spPr bwMode="auto">
          <a:xfrm>
            <a:off x="971500" y="1839267"/>
            <a:ext cx="4752660" cy="40380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211957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upload.wikimedia.org/wikipedia/commons/thumb/0/0e/Traintest.svg/720px-Traintest.sv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15816" y="2492896"/>
            <a:ext cx="4032557" cy="1512210"/>
          </a:xfrm>
          <a:prstGeom prst="rect">
            <a:avLst/>
          </a:prstGeom>
          <a:noFill/>
        </p:spPr>
      </p:pic>
      <p:sp>
        <p:nvSpPr>
          <p:cNvPr id="3" name="Rechteck 2"/>
          <p:cNvSpPr/>
          <p:nvPr/>
        </p:nvSpPr>
        <p:spPr>
          <a:xfrm>
            <a:off x="785002" y="3645024"/>
            <a:ext cx="8294184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81836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upload.wikimedia.org/wikipedia/commons/6/68/Overfitted_Dat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1772816"/>
            <a:ext cx="3590925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eck 3"/>
          <p:cNvSpPr/>
          <p:nvPr/>
        </p:nvSpPr>
        <p:spPr>
          <a:xfrm>
            <a:off x="-131260" y="3789040"/>
            <a:ext cx="968507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41431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1419176066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Grafik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7624" y="1764164"/>
            <a:ext cx="1855703" cy="972872"/>
          </a:xfrm>
          <a:prstGeom prst="rect">
            <a:avLst/>
          </a:prstGeom>
        </p:spPr>
      </p:pic>
      <p:pic>
        <p:nvPicPr>
          <p:cNvPr id="35" name="Grafik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9792" y="4077072"/>
            <a:ext cx="2235702" cy="1246185"/>
          </a:xfrm>
          <a:prstGeom prst="rect">
            <a:avLst/>
          </a:prstGeom>
        </p:spPr>
      </p:pic>
      <p:sp>
        <p:nvSpPr>
          <p:cNvPr id="36" name="Nach links gekrümmter Pfeil 35"/>
          <p:cNvSpPr/>
          <p:nvPr/>
        </p:nvSpPr>
        <p:spPr>
          <a:xfrm>
            <a:off x="2195736" y="2780928"/>
            <a:ext cx="216024" cy="360040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Nach links gekrümmter Pfeil 36"/>
          <p:cNvSpPr/>
          <p:nvPr/>
        </p:nvSpPr>
        <p:spPr>
          <a:xfrm rot="10800000">
            <a:off x="3563888" y="3717032"/>
            <a:ext cx="216024" cy="360040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Grafik 4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95936" y="2092825"/>
            <a:ext cx="2550720" cy="616094"/>
          </a:xfrm>
          <a:prstGeom prst="rect">
            <a:avLst/>
          </a:prstGeom>
        </p:spPr>
      </p:pic>
      <p:sp>
        <p:nvSpPr>
          <p:cNvPr id="44" name="Nach links gekrümmter Pfeil 43"/>
          <p:cNvSpPr/>
          <p:nvPr/>
        </p:nvSpPr>
        <p:spPr>
          <a:xfrm>
            <a:off x="5188229" y="2708920"/>
            <a:ext cx="216024" cy="360040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5" name="Grafik 4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3897052"/>
            <a:ext cx="689640" cy="45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74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1186575" y="4597348"/>
            <a:ext cx="4036176" cy="63030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libraries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3" name="Rechteck 2"/>
          <p:cNvSpPr/>
          <p:nvPr/>
        </p:nvSpPr>
        <p:spPr bwMode="auto">
          <a:xfrm>
            <a:off x="1182959" y="3253164"/>
            <a:ext cx="4036176" cy="6309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development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environments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4" name="Rechteck 3"/>
          <p:cNvSpPr/>
          <p:nvPr/>
        </p:nvSpPr>
        <p:spPr bwMode="auto">
          <a:xfrm>
            <a:off x="1182959" y="3935984"/>
            <a:ext cx="4036176" cy="63030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APIs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1182959" y="2567194"/>
            <a:ext cx="4036176" cy="6309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web </a:t>
            </a:r>
            <a:r>
              <a:rPr lang="de-DE" b="1" dirty="0" err="1">
                <a:solidFill>
                  <a:srgbClr val="000000"/>
                </a:solidFill>
              </a:rPr>
              <a:t>services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294768" y="2572897"/>
            <a:ext cx="1004585" cy="265475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>
                <a:solidFill>
                  <a:srgbClr val="000000"/>
                </a:solidFill>
              </a:rPr>
              <a:t>P</a:t>
            </a:r>
            <a:r>
              <a:rPr lang="de-DE" b="1" dirty="0" err="1" smtClean="0">
                <a:solidFill>
                  <a:srgbClr val="000000"/>
                </a:solidFill>
              </a:rPr>
              <a:t>re-trained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models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1182959" y="3935984"/>
            <a:ext cx="4036176" cy="129166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Abgerundetes Rechteck 7"/>
          <p:cNvSpPr/>
          <p:nvPr/>
        </p:nvSpPr>
        <p:spPr>
          <a:xfrm>
            <a:off x="5291151" y="2567194"/>
            <a:ext cx="1008201" cy="266045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57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1186575" y="4597348"/>
            <a:ext cx="4036176" cy="63030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libraries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pic>
        <p:nvPicPr>
          <p:cNvPr id="3" name="Picture 2" descr="Bildergebnis fÃ¼r amazon aw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55" y="1775765"/>
            <a:ext cx="1333648" cy="70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Bildergebnis fÃ¼r google cloud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327" y="1729963"/>
            <a:ext cx="797795" cy="641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ildergebnis fÃ¼r ibm watson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780" y="1692949"/>
            <a:ext cx="942184" cy="7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Bildergebnis fÃ¼r ms azure log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994" y="1879321"/>
            <a:ext cx="1359833" cy="455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8" descr="Bildergebnis fÃ¼r tensorflow log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579" y="5386846"/>
            <a:ext cx="760412" cy="63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0" descr="Bildergebnis fÃ¼r scikit learn logo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20" y="5386846"/>
            <a:ext cx="1023125" cy="554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4" descr="Bildergebnis fÃ¼r apache spark mllib logo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579" y="5344226"/>
            <a:ext cx="940800" cy="849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hteck 9"/>
          <p:cNvSpPr/>
          <p:nvPr/>
        </p:nvSpPr>
        <p:spPr bwMode="auto">
          <a:xfrm>
            <a:off x="1182959" y="3253164"/>
            <a:ext cx="4036176" cy="6309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development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environments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11" name="Rechteck 10"/>
          <p:cNvSpPr/>
          <p:nvPr/>
        </p:nvSpPr>
        <p:spPr bwMode="auto">
          <a:xfrm>
            <a:off x="1182959" y="3935984"/>
            <a:ext cx="4036176" cy="63030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APIs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1182959" y="2567194"/>
            <a:ext cx="4036176" cy="6309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web </a:t>
            </a:r>
            <a:r>
              <a:rPr lang="de-DE" b="1" dirty="0" err="1">
                <a:solidFill>
                  <a:srgbClr val="000000"/>
                </a:solidFill>
              </a:rPr>
              <a:t>services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5294768" y="2572897"/>
            <a:ext cx="1004585" cy="265475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pre-trained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models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pic>
        <p:nvPicPr>
          <p:cNvPr id="14" name="Picture 12" descr="Bildergebnis fÃ¼r spss logo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0719" y="3335440"/>
            <a:ext cx="493932" cy="493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Bildergebnis fÃ¼r rapidminer log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3320303"/>
            <a:ext cx="484787" cy="48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6" descr="Bildergebnis fÃ¼r weka logo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588" y="3277509"/>
            <a:ext cx="609793" cy="609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Bildergebnis fÃ¼r keras logo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6" y="4127160"/>
            <a:ext cx="855000" cy="24795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8" name="Picture 2" descr="Bildergebnis fÃ¼r keras logo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3900273"/>
            <a:ext cx="855000" cy="24795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634757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912245"/>
              </p:ext>
            </p:extLst>
          </p:nvPr>
        </p:nvGraphicFramePr>
        <p:xfrm>
          <a:off x="1524000" y="139700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Product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Cons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Product</a:t>
                      </a:r>
                      <a:r>
                        <a:rPr lang="de-DE" dirty="0" smtClean="0"/>
                        <a:t> 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…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…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Product</a:t>
                      </a:r>
                      <a:r>
                        <a:rPr lang="de-DE" dirty="0" smtClean="0"/>
                        <a:t> 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…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…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Product</a:t>
                      </a:r>
                      <a:r>
                        <a:rPr lang="de-DE" dirty="0" smtClean="0"/>
                        <a:t> 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…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…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Grafi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1412776"/>
            <a:ext cx="337150" cy="337150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010" y="1365361"/>
            <a:ext cx="431980" cy="431980"/>
          </a:xfrm>
          <a:prstGeom prst="rect">
            <a:avLst/>
          </a:prstGeom>
        </p:spPr>
      </p:pic>
      <p:sp>
        <p:nvSpPr>
          <p:cNvPr id="6" name="Abgerundetes Rechteck 5"/>
          <p:cNvSpPr/>
          <p:nvPr/>
        </p:nvSpPr>
        <p:spPr>
          <a:xfrm>
            <a:off x="1547664" y="2132856"/>
            <a:ext cx="6072336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352" y="2060848"/>
            <a:ext cx="432048" cy="42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63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1186575" y="4597348"/>
            <a:ext cx="4036176" cy="63030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libraries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3" name="Rechteck 2"/>
          <p:cNvSpPr/>
          <p:nvPr/>
        </p:nvSpPr>
        <p:spPr bwMode="auto">
          <a:xfrm>
            <a:off x="1182959" y="3253164"/>
            <a:ext cx="4036176" cy="6309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development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environments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4" name="Rechteck 3"/>
          <p:cNvSpPr/>
          <p:nvPr/>
        </p:nvSpPr>
        <p:spPr bwMode="auto">
          <a:xfrm>
            <a:off x="1182959" y="3935984"/>
            <a:ext cx="4036176" cy="63030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APIs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1182959" y="2567194"/>
            <a:ext cx="4036176" cy="6309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web </a:t>
            </a:r>
            <a:r>
              <a:rPr lang="de-DE" b="1" dirty="0" err="1">
                <a:solidFill>
                  <a:srgbClr val="000000"/>
                </a:solidFill>
              </a:rPr>
              <a:t>services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5294768" y="2572897"/>
            <a:ext cx="1004585" cy="265475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>
                <a:solidFill>
                  <a:srgbClr val="000000"/>
                </a:solidFill>
              </a:rPr>
              <a:t>P</a:t>
            </a:r>
            <a:r>
              <a:rPr lang="de-DE" b="1" dirty="0" err="1" smtClean="0">
                <a:solidFill>
                  <a:srgbClr val="000000"/>
                </a:solidFill>
              </a:rPr>
              <a:t>re-trained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models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7" name="Abgerundete rechteckige Legende 6"/>
          <p:cNvSpPr/>
          <p:nvPr/>
        </p:nvSpPr>
        <p:spPr bwMode="auto">
          <a:xfrm>
            <a:off x="-1404664" y="2731893"/>
            <a:ext cx="2376330" cy="1224170"/>
          </a:xfrm>
          <a:prstGeom prst="wedgeRoundRectCallout">
            <a:avLst>
              <a:gd name="adj1" fmla="val 77117"/>
              <a:gd name="adj2" fmla="val 16095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IDEs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experimenting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with</a:t>
            </a:r>
            <a:r>
              <a:rPr lang="de-DE" sz="1600" dirty="0" smtClean="0">
                <a:solidFill>
                  <a:srgbClr val="000000"/>
                </a:solidFill>
              </a:rPr>
              <a:t> different ML </a:t>
            </a:r>
            <a:r>
              <a:rPr lang="de-DE" sz="1600" dirty="0" err="1" smtClean="0">
                <a:solidFill>
                  <a:srgbClr val="000000"/>
                </a:solidFill>
              </a:rPr>
              <a:t>approaches</a:t>
            </a:r>
            <a:r>
              <a:rPr lang="de-DE" sz="1600" dirty="0" smtClean="0">
                <a:solidFill>
                  <a:srgbClr val="000000"/>
                </a:solidFill>
              </a:rPr>
              <a:t> and </a:t>
            </a:r>
            <a:r>
              <a:rPr lang="de-DE" sz="1600" dirty="0" err="1" smtClean="0">
                <a:solidFill>
                  <a:srgbClr val="000000"/>
                </a:solidFill>
              </a:rPr>
              <a:t>configuring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solutions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 bwMode="auto">
          <a:xfrm>
            <a:off x="1182959" y="1583130"/>
            <a:ext cx="4896680" cy="904316"/>
          </a:xfrm>
          <a:prstGeom prst="wedgeRoundRectCallout">
            <a:avLst>
              <a:gd name="adj1" fmla="val -10560"/>
              <a:gd name="adj2" fmla="val 77160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Web </a:t>
            </a:r>
            <a:r>
              <a:rPr lang="de-DE" sz="1600" dirty="0" err="1" smtClean="0">
                <a:solidFill>
                  <a:srgbClr val="000000"/>
                </a:solidFill>
              </a:rPr>
              <a:t>services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smtClean="0">
                <a:solidFill>
                  <a:srgbClr val="000000"/>
                </a:solidFill>
              </a:rPr>
              <a:t> experimenting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with</a:t>
            </a:r>
            <a:r>
              <a:rPr lang="de-DE" sz="1600" dirty="0" smtClean="0">
                <a:solidFill>
                  <a:srgbClr val="000000"/>
                </a:solidFill>
              </a:rPr>
              <a:t> different ML </a:t>
            </a:r>
            <a:r>
              <a:rPr lang="de-DE" sz="1600" dirty="0" err="1" smtClean="0">
                <a:solidFill>
                  <a:srgbClr val="000000"/>
                </a:solidFill>
              </a:rPr>
              <a:t>approaches</a:t>
            </a:r>
            <a:r>
              <a:rPr lang="de-DE" sz="1600" dirty="0" smtClean="0">
                <a:solidFill>
                  <a:srgbClr val="000000"/>
                </a:solidFill>
              </a:rPr>
              <a:t> and </a:t>
            </a:r>
            <a:r>
              <a:rPr lang="de-DE" sz="1600" dirty="0" err="1" smtClean="0">
                <a:solidFill>
                  <a:srgbClr val="000000"/>
                </a:solidFill>
              </a:rPr>
              <a:t>configuring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solutions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9" name="Abgerundete rechteckige Legende 8"/>
          <p:cNvSpPr/>
          <p:nvPr/>
        </p:nvSpPr>
        <p:spPr bwMode="auto">
          <a:xfrm>
            <a:off x="1182959" y="5301260"/>
            <a:ext cx="7781651" cy="1080150"/>
          </a:xfrm>
          <a:prstGeom prst="wedgeRoundRectCallout">
            <a:avLst>
              <a:gd name="adj1" fmla="val -27278"/>
              <a:gd name="adj2" fmla="val -6994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Algorithms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classification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regression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clustering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feature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selection</a:t>
            </a:r>
            <a:r>
              <a:rPr lang="de-DE" sz="1600" dirty="0" smtClean="0">
                <a:solidFill>
                  <a:srgbClr val="000000"/>
                </a:solidFill>
              </a:rPr>
              <a:t> / </a:t>
            </a:r>
            <a:r>
              <a:rPr lang="de-DE" sz="1600" dirty="0" err="1" smtClean="0">
                <a:solidFill>
                  <a:srgbClr val="000000"/>
                </a:solidFill>
              </a:rPr>
              <a:t>extraction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topic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modeling</a:t>
            </a:r>
            <a:r>
              <a:rPr lang="de-DE" sz="1600" dirty="0" smtClean="0">
                <a:solidFill>
                  <a:srgbClr val="000000"/>
                </a:solidFill>
              </a:rPr>
              <a:t>, etc. </a:t>
            </a:r>
            <a:r>
              <a:rPr lang="de-DE" sz="1600" dirty="0" err="1" smtClean="0">
                <a:solidFill>
                  <a:srgbClr val="000000"/>
                </a:solidFill>
              </a:rPr>
              <a:t>using</a:t>
            </a:r>
            <a:r>
              <a:rPr lang="de-DE" sz="1600" dirty="0" smtClean="0">
                <a:solidFill>
                  <a:srgbClr val="000000"/>
                </a:solidFill>
              </a:rPr>
              <a:t> different </a:t>
            </a:r>
            <a:r>
              <a:rPr lang="de-DE" sz="1600" dirty="0" err="1" smtClean="0">
                <a:solidFill>
                  <a:srgbClr val="000000"/>
                </a:solidFill>
              </a:rPr>
              <a:t>approaches</a:t>
            </a:r>
            <a:r>
              <a:rPr lang="de-DE" sz="1600" dirty="0" smtClean="0">
                <a:solidFill>
                  <a:srgbClr val="000000"/>
                </a:solidFill>
              </a:rPr>
              <a:t>, e.g.,  </a:t>
            </a:r>
            <a:r>
              <a:rPr lang="de-DE" sz="1600" dirty="0" err="1" smtClean="0">
                <a:solidFill>
                  <a:srgbClr val="000000"/>
                </a:solidFill>
              </a:rPr>
              <a:t>decision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tree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learning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Artificial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Neural</a:t>
            </a:r>
            <a:r>
              <a:rPr lang="de-DE" sz="1600" dirty="0" smtClean="0">
                <a:solidFill>
                  <a:srgbClr val="000000"/>
                </a:solidFill>
              </a:rPr>
              <a:t> Networks, </a:t>
            </a:r>
            <a:r>
              <a:rPr lang="de-DE" sz="1600" dirty="0" err="1" smtClean="0">
                <a:solidFill>
                  <a:srgbClr val="000000"/>
                </a:solidFill>
              </a:rPr>
              <a:t>Bayes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networks</a:t>
            </a:r>
            <a:r>
              <a:rPr lang="de-DE" sz="1600" dirty="0" smtClean="0">
                <a:solidFill>
                  <a:srgbClr val="000000"/>
                </a:solidFill>
              </a:rPr>
              <a:t>, Support </a:t>
            </a:r>
            <a:r>
              <a:rPr lang="de-DE" sz="1600" dirty="0" err="1" smtClean="0">
                <a:solidFill>
                  <a:srgbClr val="000000"/>
                </a:solidFill>
              </a:rPr>
              <a:t>Vector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machines</a:t>
            </a:r>
            <a:r>
              <a:rPr lang="de-DE" sz="1600" dirty="0" smtClean="0">
                <a:solidFill>
                  <a:srgbClr val="000000"/>
                </a:solidFill>
              </a:rPr>
              <a:t>, Hidden </a:t>
            </a:r>
            <a:r>
              <a:rPr lang="de-DE" sz="1600" dirty="0" err="1" smtClean="0">
                <a:solidFill>
                  <a:srgbClr val="000000"/>
                </a:solidFill>
              </a:rPr>
              <a:t>Markov</a:t>
            </a:r>
            <a:r>
              <a:rPr lang="de-DE" sz="1600" dirty="0" smtClean="0">
                <a:solidFill>
                  <a:srgbClr val="000000"/>
                </a:solidFill>
              </a:rPr>
              <a:t> Chains, etc.</a:t>
            </a:r>
          </a:p>
        </p:txBody>
      </p:sp>
      <p:sp>
        <p:nvSpPr>
          <p:cNvPr id="10" name="Abgerundete rechteckige Legende 9"/>
          <p:cNvSpPr/>
          <p:nvPr/>
        </p:nvSpPr>
        <p:spPr bwMode="auto">
          <a:xfrm>
            <a:off x="-1404664" y="4005064"/>
            <a:ext cx="2376330" cy="718500"/>
          </a:xfrm>
          <a:prstGeom prst="wedgeRoundRectCallout">
            <a:avLst>
              <a:gd name="adj1" fmla="val 87942"/>
              <a:gd name="adj2" fmla="val -20425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APIs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interfacing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with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various</a:t>
            </a:r>
            <a:r>
              <a:rPr lang="de-DE" sz="1600" dirty="0" smtClean="0">
                <a:solidFill>
                  <a:srgbClr val="000000"/>
                </a:solidFill>
              </a:rPr>
              <a:t> ML </a:t>
            </a:r>
            <a:r>
              <a:rPr lang="de-DE" sz="1600" dirty="0" err="1" smtClean="0">
                <a:solidFill>
                  <a:srgbClr val="000000"/>
                </a:solidFill>
              </a:rPr>
              <a:t>libraries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 bwMode="auto">
          <a:xfrm>
            <a:off x="6570820" y="2925585"/>
            <a:ext cx="2376330" cy="836787"/>
          </a:xfrm>
          <a:prstGeom prst="wedgeRoundRectCallout">
            <a:avLst>
              <a:gd name="adj1" fmla="val -64078"/>
              <a:gd name="adj2" fmla="val 8731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Pre-trained</a:t>
            </a:r>
            <a:r>
              <a:rPr lang="de-DE" sz="1600" dirty="0" smtClean="0">
                <a:solidFill>
                  <a:srgbClr val="000000"/>
                </a:solidFill>
              </a:rPr>
              <a:t> ML </a:t>
            </a:r>
            <a:r>
              <a:rPr lang="de-DE" sz="1600" dirty="0" err="1" smtClean="0">
                <a:solidFill>
                  <a:srgbClr val="000000"/>
                </a:solidFill>
              </a:rPr>
              <a:t>models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that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can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be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fine-tuned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new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applications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7730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1186575" y="4597348"/>
            <a:ext cx="4036176" cy="63030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libraries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3" name="Abgerundete rechteckige Legende 2"/>
          <p:cNvSpPr/>
          <p:nvPr/>
        </p:nvSpPr>
        <p:spPr bwMode="auto">
          <a:xfrm>
            <a:off x="5410676" y="1304705"/>
            <a:ext cx="3625944" cy="936130"/>
          </a:xfrm>
          <a:prstGeom prst="wedgeRoundRectCallout">
            <a:avLst>
              <a:gd name="adj1" fmla="val -82552"/>
              <a:gd name="adj2" fmla="val 9364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>
                <a:solidFill>
                  <a:srgbClr val="000000"/>
                </a:solidFill>
              </a:rPr>
              <a:t>Amazon AWS </a:t>
            </a:r>
            <a:r>
              <a:rPr lang="de-DE" sz="1600" dirty="0" smtClean="0">
                <a:solidFill>
                  <a:srgbClr val="000000"/>
                </a:solidFill>
              </a:rPr>
              <a:t>ML, Google Cloud ML, IBM Watson ML, Microsoft </a:t>
            </a:r>
            <a:r>
              <a:rPr lang="de-DE" sz="1600" dirty="0" err="1" smtClean="0">
                <a:solidFill>
                  <a:srgbClr val="000000"/>
                </a:solidFill>
              </a:rPr>
              <a:t>Azure</a:t>
            </a:r>
            <a:r>
              <a:rPr lang="de-DE" sz="1600" dirty="0" smtClean="0">
                <a:solidFill>
                  <a:srgbClr val="000000"/>
                </a:solidFill>
              </a:rPr>
              <a:t> ML Studio, …</a:t>
            </a:r>
          </a:p>
        </p:txBody>
      </p:sp>
      <p:sp>
        <p:nvSpPr>
          <p:cNvPr id="4" name="Abgerundete rechteckige Legende 3"/>
          <p:cNvSpPr/>
          <p:nvPr/>
        </p:nvSpPr>
        <p:spPr bwMode="auto">
          <a:xfrm>
            <a:off x="5292100" y="5344226"/>
            <a:ext cx="3744520" cy="749144"/>
          </a:xfrm>
          <a:prstGeom prst="wedgeRoundRectCallout">
            <a:avLst>
              <a:gd name="adj1" fmla="val -72438"/>
              <a:gd name="adj2" fmla="val -77184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TensorFlow</a:t>
            </a:r>
            <a:r>
              <a:rPr lang="de-DE" sz="1600" dirty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scikit-learn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MLlib</a:t>
            </a:r>
            <a:r>
              <a:rPr lang="de-DE" sz="1600" dirty="0" smtClean="0">
                <a:solidFill>
                  <a:srgbClr val="000000"/>
                </a:solidFill>
              </a:rPr>
              <a:t>, CNTK, Theano, …</a:t>
            </a:r>
          </a:p>
        </p:txBody>
      </p:sp>
      <p:pic>
        <p:nvPicPr>
          <p:cNvPr id="5" name="Picture 2" descr="Bildergebnis fÃ¼r amazon aw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55" y="1775765"/>
            <a:ext cx="1333648" cy="70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Bildergebnis fÃ¼r google cloud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327" y="1729963"/>
            <a:ext cx="797795" cy="641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Bildergebnis fÃ¼r ibm watson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780" y="1692949"/>
            <a:ext cx="942184" cy="7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Bildergebnis fÃ¼r ms azure log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994" y="1879321"/>
            <a:ext cx="1359833" cy="455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8" descr="Bildergebnis fÃ¼r tensorflow log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579" y="5386846"/>
            <a:ext cx="760412" cy="63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0" descr="Bildergebnis fÃ¼r scikit learn logo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20" y="5386846"/>
            <a:ext cx="1023125" cy="554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4" descr="Bildergebnis fÃ¼r apache spark mllib logo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579" y="5344226"/>
            <a:ext cx="940800" cy="849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hteck 11"/>
          <p:cNvSpPr/>
          <p:nvPr/>
        </p:nvSpPr>
        <p:spPr bwMode="auto">
          <a:xfrm>
            <a:off x="1182959" y="3253164"/>
            <a:ext cx="4036176" cy="6309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development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environments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1182959" y="3935984"/>
            <a:ext cx="4036176" cy="63030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APIs</a:t>
            </a:r>
          </a:p>
        </p:txBody>
      </p:sp>
      <p:sp>
        <p:nvSpPr>
          <p:cNvPr id="14" name="Rechteck 13"/>
          <p:cNvSpPr/>
          <p:nvPr/>
        </p:nvSpPr>
        <p:spPr bwMode="auto">
          <a:xfrm>
            <a:off x="1182959" y="2567194"/>
            <a:ext cx="4036176" cy="6309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web </a:t>
            </a:r>
            <a:r>
              <a:rPr lang="de-DE" b="1" dirty="0" err="1">
                <a:solidFill>
                  <a:srgbClr val="000000"/>
                </a:solidFill>
              </a:rPr>
              <a:t>services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5294768" y="2572897"/>
            <a:ext cx="1004585" cy="265475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ML </a:t>
            </a:r>
            <a:r>
              <a:rPr lang="de-DE" b="1" dirty="0" err="1" smtClean="0">
                <a:solidFill>
                  <a:srgbClr val="000000"/>
                </a:solidFill>
              </a:rPr>
              <a:t>pre-trained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models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 bwMode="auto">
          <a:xfrm>
            <a:off x="-1488692" y="3041058"/>
            <a:ext cx="2304320" cy="792110"/>
          </a:xfrm>
          <a:prstGeom prst="wedgeRoundRectCallout">
            <a:avLst>
              <a:gd name="adj1" fmla="val 80058"/>
              <a:gd name="adj2" fmla="val 1951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SPSS </a:t>
            </a:r>
            <a:r>
              <a:rPr lang="de-DE" sz="1600" dirty="0" err="1" smtClean="0">
                <a:solidFill>
                  <a:srgbClr val="000000"/>
                </a:solidFill>
              </a:rPr>
              <a:t>Modeler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RapidMiner</a:t>
            </a:r>
            <a:r>
              <a:rPr lang="de-DE" sz="1600" dirty="0" smtClean="0">
                <a:solidFill>
                  <a:srgbClr val="000000"/>
                </a:solidFill>
              </a:rPr>
              <a:t>, WEKA, …</a:t>
            </a:r>
          </a:p>
        </p:txBody>
      </p:sp>
      <p:pic>
        <p:nvPicPr>
          <p:cNvPr id="17" name="Picture 12" descr="Bildergebnis fÃ¼r spss logo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4775" y="2571408"/>
            <a:ext cx="493932" cy="493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Bildergebnis fÃ¼r rapidminer log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2576" y="2556271"/>
            <a:ext cx="484787" cy="48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6" descr="Bildergebnis fÃ¼r weka logo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68" y="2513477"/>
            <a:ext cx="609793" cy="609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Abgerundete rechteckige Legende 19"/>
          <p:cNvSpPr/>
          <p:nvPr/>
        </p:nvSpPr>
        <p:spPr bwMode="auto">
          <a:xfrm>
            <a:off x="-1488692" y="3972819"/>
            <a:ext cx="2304320" cy="556631"/>
          </a:xfrm>
          <a:prstGeom prst="wedgeRoundRectCallout">
            <a:avLst>
              <a:gd name="adj1" fmla="val 109774"/>
              <a:gd name="adj2" fmla="val 3325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KERAS</a:t>
            </a:r>
          </a:p>
        </p:txBody>
      </p:sp>
      <p:sp>
        <p:nvSpPr>
          <p:cNvPr id="21" name="Abgerundete rechteckige Legende 20"/>
          <p:cNvSpPr/>
          <p:nvPr/>
        </p:nvSpPr>
        <p:spPr bwMode="auto">
          <a:xfrm>
            <a:off x="6732300" y="4102265"/>
            <a:ext cx="2304320" cy="556631"/>
          </a:xfrm>
          <a:prstGeom prst="wedgeRoundRectCallout">
            <a:avLst>
              <a:gd name="adj1" fmla="val -74867"/>
              <a:gd name="adj2" fmla="val -5790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Provided</a:t>
            </a:r>
            <a:r>
              <a:rPr lang="de-DE" sz="1600" dirty="0" smtClean="0">
                <a:solidFill>
                  <a:srgbClr val="000000"/>
                </a:solidFill>
              </a:rPr>
              <a:t> via KERAS</a:t>
            </a:r>
          </a:p>
        </p:txBody>
      </p:sp>
      <p:pic>
        <p:nvPicPr>
          <p:cNvPr id="22" name="Picture 2" descr="Bildergebnis fÃ¼r keras logo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902" y="4597348"/>
            <a:ext cx="855000" cy="24795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3" name="Picture 2" descr="Bildergebnis fÃ¼r keras logo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9105" y="4421151"/>
            <a:ext cx="855000" cy="24795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60913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6" grpId="0" animBg="1"/>
      <p:bldP spid="20" grpId="0" animBg="1"/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upload.wikimedia.org/wikipedia/commons/9/99/Lee_Se-Do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628800"/>
            <a:ext cx="3026927" cy="2784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971600" y="5445224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800" dirty="0">
                <a:hlinkClick r:id="rId3"/>
              </a:rPr>
              <a:t>https://commons.wikimedia.org/wiki/File:Lee_Se-Dol.jpg</a:t>
            </a:r>
            <a:endParaRPr lang="de-DE" sz="800" dirty="0"/>
          </a:p>
        </p:txBody>
      </p:sp>
      <p:pic>
        <p:nvPicPr>
          <p:cNvPr id="2052" name="Picture 4" descr="https://upload.wikimedia.org/wikipedia/commons/e/ea/Lee_Sedol_%28B%29_vs_AlphaGo_%28W%29_-_Game_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037" y="1628800"/>
            <a:ext cx="2530802" cy="2784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/>
          <p:cNvSpPr/>
          <p:nvPr/>
        </p:nvSpPr>
        <p:spPr>
          <a:xfrm>
            <a:off x="971600" y="5805264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800" dirty="0">
                <a:hlinkClick r:id="rId5"/>
              </a:rPr>
              <a:t>https://commons.wikimedia.org/wiki/File:Lee_Sedol_(B)_vs_AlphaGo_(W)_-_Game_4.jpg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12577246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183912069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Nach links gekrümmter Pfeil 6"/>
          <p:cNvSpPr/>
          <p:nvPr/>
        </p:nvSpPr>
        <p:spPr>
          <a:xfrm>
            <a:off x="1907704" y="2852936"/>
            <a:ext cx="216024" cy="360040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Grafik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38766" y="4001428"/>
            <a:ext cx="1998395" cy="986200"/>
          </a:xfrm>
          <a:prstGeom prst="rect">
            <a:avLst/>
          </a:prstGeom>
        </p:spPr>
      </p:pic>
      <p:sp>
        <p:nvSpPr>
          <p:cNvPr id="28" name="Nach links gekrümmter Pfeil 27"/>
          <p:cNvSpPr/>
          <p:nvPr/>
        </p:nvSpPr>
        <p:spPr>
          <a:xfrm flipV="1">
            <a:off x="3033082" y="3573016"/>
            <a:ext cx="216024" cy="360040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Flussdiagramm: Magnetplattenspeicher 28"/>
          <p:cNvSpPr/>
          <p:nvPr/>
        </p:nvSpPr>
        <p:spPr>
          <a:xfrm>
            <a:off x="3779912" y="2708920"/>
            <a:ext cx="504056" cy="216024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" name="Grafik 3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8197" y="2492896"/>
            <a:ext cx="433996" cy="318716"/>
          </a:xfrm>
          <a:prstGeom prst="rect">
            <a:avLst/>
          </a:prstGeom>
        </p:spPr>
      </p:pic>
      <p:sp>
        <p:nvSpPr>
          <p:cNvPr id="32" name="Nach links gekrümmter Pfeil 31"/>
          <p:cNvSpPr/>
          <p:nvPr/>
        </p:nvSpPr>
        <p:spPr>
          <a:xfrm>
            <a:off x="3923928" y="2924944"/>
            <a:ext cx="216024" cy="360040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Grafik 4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83530" y="3717032"/>
            <a:ext cx="2126376" cy="1340541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sp>
        <p:nvSpPr>
          <p:cNvPr id="42" name="Nach links gekrümmter Pfeil 41"/>
          <p:cNvSpPr/>
          <p:nvPr/>
        </p:nvSpPr>
        <p:spPr>
          <a:xfrm flipV="1">
            <a:off x="5004048" y="3573016"/>
            <a:ext cx="216024" cy="360040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4" name="Grafik 4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77684" y="1758030"/>
            <a:ext cx="1669417" cy="1256130"/>
          </a:xfrm>
          <a:prstGeom prst="rect">
            <a:avLst/>
          </a:prstGeom>
        </p:spPr>
      </p:pic>
      <p:sp>
        <p:nvSpPr>
          <p:cNvPr id="45" name="Nach links gekrümmter Pfeil 44"/>
          <p:cNvSpPr/>
          <p:nvPr/>
        </p:nvSpPr>
        <p:spPr>
          <a:xfrm>
            <a:off x="6012160" y="2852936"/>
            <a:ext cx="216024" cy="360040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8" name="Gruppieren 47"/>
          <p:cNvGrpSpPr>
            <a:grpSpLocks noChangeAspect="1"/>
          </p:cNvGrpSpPr>
          <p:nvPr/>
        </p:nvGrpSpPr>
        <p:grpSpPr>
          <a:xfrm>
            <a:off x="6984401" y="3717032"/>
            <a:ext cx="1014383" cy="648072"/>
            <a:chOff x="6894212" y="3645024"/>
            <a:chExt cx="1887595" cy="1205952"/>
          </a:xfrm>
        </p:grpSpPr>
        <p:pic>
          <p:nvPicPr>
            <p:cNvPr id="46" name="Grafik 45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4212" y="3645024"/>
              <a:ext cx="1143000" cy="1143000"/>
            </a:xfrm>
            <a:prstGeom prst="rect">
              <a:avLst/>
            </a:prstGeom>
          </p:spPr>
        </p:pic>
        <p:pic>
          <p:nvPicPr>
            <p:cNvPr id="47" name="Grafik 46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4459" y="3923628"/>
              <a:ext cx="927348" cy="927348"/>
            </a:xfrm>
            <a:prstGeom prst="rect">
              <a:avLst/>
            </a:prstGeom>
          </p:spPr>
        </p:pic>
      </p:grpSp>
      <p:pic>
        <p:nvPicPr>
          <p:cNvPr id="49" name="Grafik 4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95937" y="2230559"/>
            <a:ext cx="970589" cy="58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72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bgerundetes Rechteck 1"/>
          <p:cNvSpPr/>
          <p:nvPr/>
        </p:nvSpPr>
        <p:spPr bwMode="auto">
          <a:xfrm>
            <a:off x="3563860" y="1844780"/>
            <a:ext cx="208829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</a:t>
            </a:r>
          </a:p>
        </p:txBody>
      </p:sp>
      <p:sp>
        <p:nvSpPr>
          <p:cNvPr id="3" name="Abgerundetes Rechteck 2"/>
          <p:cNvSpPr/>
          <p:nvPr/>
        </p:nvSpPr>
        <p:spPr bwMode="auto">
          <a:xfrm>
            <a:off x="1187530" y="3356990"/>
            <a:ext cx="208829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Supervised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</a:t>
            </a:r>
          </a:p>
        </p:txBody>
      </p:sp>
      <p:sp>
        <p:nvSpPr>
          <p:cNvPr id="4" name="Abgerundetes Rechteck 3"/>
          <p:cNvSpPr/>
          <p:nvPr/>
        </p:nvSpPr>
        <p:spPr bwMode="auto">
          <a:xfrm>
            <a:off x="3563860" y="3356990"/>
            <a:ext cx="208829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Uns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upervised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</a:t>
            </a:r>
          </a:p>
        </p:txBody>
      </p:sp>
      <p:sp>
        <p:nvSpPr>
          <p:cNvPr id="5" name="Abgerundetes Rechteck 4"/>
          <p:cNvSpPr/>
          <p:nvPr/>
        </p:nvSpPr>
        <p:spPr bwMode="auto">
          <a:xfrm>
            <a:off x="5940190" y="3356990"/>
            <a:ext cx="208829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Reinforcement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</a:t>
            </a:r>
          </a:p>
        </p:txBody>
      </p:sp>
      <p:sp>
        <p:nvSpPr>
          <p:cNvPr id="6" name="Abgerundetes Rechteck 5"/>
          <p:cNvSpPr/>
          <p:nvPr/>
        </p:nvSpPr>
        <p:spPr bwMode="auto">
          <a:xfrm>
            <a:off x="82737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Classifi-cation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33958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</a:p>
        </p:txBody>
      </p:sp>
      <p:sp>
        <p:nvSpPr>
          <p:cNvPr id="8" name="Abgerundetes Rechteck 7"/>
          <p:cNvSpPr/>
          <p:nvPr/>
        </p:nvSpPr>
        <p:spPr bwMode="auto">
          <a:xfrm>
            <a:off x="385179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536400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 </a:t>
            </a:r>
            <a:r>
              <a:rPr kumimoji="0" lang="de-DE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  <a:r>
              <a:rPr kumimoji="0" lang="de-DE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kumimoji="0" lang="de-DE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extraction</a:t>
            </a:r>
            <a:endParaRPr kumimoji="0" lang="de-DE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bgerundetes Rechteck 9"/>
          <p:cNvSpPr/>
          <p:nvPr/>
        </p:nvSpPr>
        <p:spPr bwMode="auto">
          <a:xfrm>
            <a:off x="687621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Topic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Gerade Verbindung 13"/>
          <p:cNvCxnSpPr>
            <a:stCxn id="3" idx="0"/>
            <a:endCxn id="2" idx="2"/>
          </p:cNvCxnSpPr>
          <p:nvPr/>
        </p:nvCxnSpPr>
        <p:spPr bwMode="auto">
          <a:xfrm flipV="1">
            <a:off x="2231675" y="2492870"/>
            <a:ext cx="2376330" cy="86412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2" name="Gerade Verbindung 15"/>
          <p:cNvCxnSpPr>
            <a:stCxn id="4" idx="0"/>
            <a:endCxn id="2" idx="2"/>
          </p:cNvCxnSpPr>
          <p:nvPr/>
        </p:nvCxnSpPr>
        <p:spPr bwMode="auto">
          <a:xfrm flipV="1">
            <a:off x="4608005" y="2492870"/>
            <a:ext cx="0" cy="86412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3" name="Gerade Verbindung 17"/>
          <p:cNvCxnSpPr>
            <a:stCxn id="5" idx="0"/>
            <a:endCxn id="2" idx="2"/>
          </p:cNvCxnSpPr>
          <p:nvPr/>
        </p:nvCxnSpPr>
        <p:spPr bwMode="auto">
          <a:xfrm flipH="1" flipV="1">
            <a:off x="4608005" y="2492870"/>
            <a:ext cx="2376330" cy="86412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4" name="Gerade Verbindung 19"/>
          <p:cNvCxnSpPr>
            <a:stCxn id="6" idx="0"/>
            <a:endCxn id="3" idx="2"/>
          </p:cNvCxnSpPr>
          <p:nvPr/>
        </p:nvCxnSpPr>
        <p:spPr bwMode="auto">
          <a:xfrm flipV="1">
            <a:off x="1547476" y="4005080"/>
            <a:ext cx="684199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5" name="Gerade Verbindung 21"/>
          <p:cNvCxnSpPr>
            <a:stCxn id="7" idx="0"/>
            <a:endCxn id="3" idx="2"/>
          </p:cNvCxnSpPr>
          <p:nvPr/>
        </p:nvCxnSpPr>
        <p:spPr bwMode="auto">
          <a:xfrm flipH="1" flipV="1">
            <a:off x="2231675" y="4005080"/>
            <a:ext cx="828011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6" name="Gerade Verbindung 23"/>
          <p:cNvCxnSpPr>
            <a:stCxn id="8" idx="0"/>
            <a:endCxn id="4" idx="2"/>
          </p:cNvCxnSpPr>
          <p:nvPr/>
        </p:nvCxnSpPr>
        <p:spPr bwMode="auto">
          <a:xfrm flipV="1">
            <a:off x="4571896" y="4005080"/>
            <a:ext cx="36109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7" name="Gerade Verbindung 25"/>
          <p:cNvCxnSpPr>
            <a:stCxn id="9" idx="0"/>
            <a:endCxn id="4" idx="2"/>
          </p:cNvCxnSpPr>
          <p:nvPr/>
        </p:nvCxnSpPr>
        <p:spPr bwMode="auto">
          <a:xfrm flipH="1" flipV="1">
            <a:off x="4608005" y="4005080"/>
            <a:ext cx="1476101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8" name="Gerade Verbindung 27"/>
          <p:cNvCxnSpPr>
            <a:stCxn id="10" idx="0"/>
            <a:endCxn id="4" idx="2"/>
          </p:cNvCxnSpPr>
          <p:nvPr/>
        </p:nvCxnSpPr>
        <p:spPr bwMode="auto">
          <a:xfrm flipH="1" flipV="1">
            <a:off x="4608005" y="4005080"/>
            <a:ext cx="2988311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19" name="Abgerundetes Rechteck 18"/>
          <p:cNvSpPr/>
          <p:nvPr/>
        </p:nvSpPr>
        <p:spPr>
          <a:xfrm>
            <a:off x="2354935" y="4797190"/>
            <a:ext cx="1424851" cy="6480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65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68066" y="446483"/>
            <a:ext cx="13296900" cy="5019675"/>
          </a:xfrm>
          <a:prstGeom prst="rect">
            <a:avLst/>
          </a:prstGeom>
        </p:spPr>
      </p:pic>
      <p:sp>
        <p:nvSpPr>
          <p:cNvPr id="3" name="Abgerundete rechteckige Legende 2"/>
          <p:cNvSpPr/>
          <p:nvPr/>
        </p:nvSpPr>
        <p:spPr bwMode="auto">
          <a:xfrm>
            <a:off x="1041072" y="608285"/>
            <a:ext cx="3096430" cy="864120"/>
          </a:xfrm>
          <a:prstGeom prst="wedgeRoundRectCallout">
            <a:avLst>
              <a:gd name="adj1" fmla="val -50034"/>
              <a:gd name="adj2" fmla="val 157728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Input: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smtClean="0"/>
              <a:t>Image of </a:t>
            </a:r>
            <a:r>
              <a:rPr lang="de-DE" dirty="0" err="1" smtClean="0"/>
              <a:t>handwritten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typewritten</a:t>
            </a:r>
            <a:r>
              <a:rPr lang="de-DE" dirty="0" smtClean="0"/>
              <a:t> </a:t>
            </a:r>
            <a:r>
              <a:rPr lang="de-DE" dirty="0" err="1" smtClean="0"/>
              <a:t>text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4" name="Abgerundete rechteckige Legende 3"/>
          <p:cNvSpPr/>
          <p:nvPr/>
        </p:nvSpPr>
        <p:spPr bwMode="auto">
          <a:xfrm>
            <a:off x="4897099" y="608285"/>
            <a:ext cx="3096430" cy="864120"/>
          </a:xfrm>
          <a:prstGeom prst="wedgeRoundRectCallout">
            <a:avLst>
              <a:gd name="adj1" fmla="val -33297"/>
              <a:gd name="adj2" fmla="val 134923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Output: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smtClean="0"/>
              <a:t>Text </a:t>
            </a:r>
            <a:r>
              <a:rPr lang="de-DE" dirty="0" err="1" smtClean="0"/>
              <a:t>document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85369" y="1688157"/>
            <a:ext cx="968507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029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12201" t="19469" r="20470" b="11474"/>
          <a:stretch/>
        </p:blipFill>
        <p:spPr>
          <a:xfrm>
            <a:off x="-2772816" y="-387424"/>
            <a:ext cx="12313368" cy="684076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-2268760" y="6165304"/>
            <a:ext cx="968507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3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ile:Face Captur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1650" y="1484730"/>
            <a:ext cx="4032560" cy="3071238"/>
          </a:xfrm>
          <a:prstGeom prst="rect">
            <a:avLst/>
          </a:prstGeom>
          <a:noFill/>
        </p:spPr>
      </p:pic>
      <p:sp>
        <p:nvSpPr>
          <p:cNvPr id="3" name="Abgerundete rechteckige Legende 2"/>
          <p:cNvSpPr/>
          <p:nvPr/>
        </p:nvSpPr>
        <p:spPr bwMode="auto">
          <a:xfrm>
            <a:off x="1259540" y="1340710"/>
            <a:ext cx="2016280" cy="864120"/>
          </a:xfrm>
          <a:prstGeom prst="wedgeRoundRectCallout">
            <a:avLst>
              <a:gd name="adj1" fmla="val 42182"/>
              <a:gd name="adj2" fmla="val 113874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Input: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smtClean="0"/>
              <a:t>Image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4" name="Abgerundete rechteckige Legende 3"/>
          <p:cNvSpPr/>
          <p:nvPr/>
        </p:nvSpPr>
        <p:spPr bwMode="auto">
          <a:xfrm>
            <a:off x="5724160" y="1340710"/>
            <a:ext cx="3096430" cy="1296180"/>
          </a:xfrm>
          <a:prstGeom prst="wedgeRoundRectCallout">
            <a:avLst>
              <a:gd name="adj1" fmla="val -42611"/>
              <a:gd name="adj2" fmla="val 8296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Output: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smtClean="0"/>
              <a:t>Information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</a:t>
            </a:r>
            <a:r>
              <a:rPr lang="de-DE" dirty="0" smtClean="0"/>
              <a:t> </a:t>
            </a:r>
            <a:r>
              <a:rPr lang="de-DE" dirty="0" err="1" smtClean="0"/>
              <a:t>detects</a:t>
            </a:r>
            <a:r>
              <a:rPr lang="de-DE" dirty="0" smtClean="0"/>
              <a:t> </a:t>
            </a:r>
            <a:r>
              <a:rPr lang="de-DE" dirty="0" err="1" smtClean="0"/>
              <a:t>faces</a:t>
            </a:r>
            <a:r>
              <a:rPr lang="de-DE" dirty="0" smtClean="0"/>
              <a:t>, </a:t>
            </a:r>
            <a:r>
              <a:rPr lang="de-DE" dirty="0" err="1" smtClean="0"/>
              <a:t>where</a:t>
            </a:r>
            <a:r>
              <a:rPr lang="de-DE" dirty="0" smtClean="0"/>
              <a:t> (</a:t>
            </a:r>
            <a:r>
              <a:rPr lang="de-DE" dirty="0" err="1" smtClean="0"/>
              <a:t>position</a:t>
            </a:r>
            <a:r>
              <a:rPr lang="de-DE" dirty="0" smtClean="0"/>
              <a:t>), and /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people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3292" y="4267936"/>
            <a:ext cx="968507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774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upload.wikimedia.org/wikipedia/commons/f/f8/Restorati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1916832"/>
            <a:ext cx="6333760" cy="2368975"/>
          </a:xfrm>
          <a:prstGeom prst="rect">
            <a:avLst/>
          </a:prstGeom>
          <a:noFill/>
        </p:spPr>
      </p:pic>
      <p:sp>
        <p:nvSpPr>
          <p:cNvPr id="3" name="Rechteck 2"/>
          <p:cNvSpPr/>
          <p:nvPr/>
        </p:nvSpPr>
        <p:spPr>
          <a:xfrm>
            <a:off x="-908712" y="3861048"/>
            <a:ext cx="1067044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7044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upload.wikimedia.org/wikipedia/commons/thumb/3/35/113abcd_Medical_Imaging_Techniques.jpg/1024px-113abcd_Medical_Imaging_Technique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908720"/>
            <a:ext cx="5603829" cy="5056581"/>
          </a:xfrm>
          <a:prstGeom prst="rect">
            <a:avLst/>
          </a:prstGeom>
          <a:noFill/>
        </p:spPr>
      </p:pic>
      <p:sp>
        <p:nvSpPr>
          <p:cNvPr id="3" name="Rechteck 2"/>
          <p:cNvSpPr/>
          <p:nvPr/>
        </p:nvSpPr>
        <p:spPr>
          <a:xfrm>
            <a:off x="-420952" y="5445224"/>
            <a:ext cx="968507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8156027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upload.wikimedia.org/wikipedia/commons/c/cb/KUKA_robot_for_flat_glas_handli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75856" y="2132856"/>
            <a:ext cx="3810000" cy="2533651"/>
          </a:xfrm>
          <a:prstGeom prst="rect">
            <a:avLst/>
          </a:prstGeom>
          <a:noFill/>
        </p:spPr>
      </p:pic>
      <p:sp>
        <p:nvSpPr>
          <p:cNvPr id="3" name="Rechteck 2"/>
          <p:cNvSpPr/>
          <p:nvPr/>
        </p:nvSpPr>
        <p:spPr>
          <a:xfrm>
            <a:off x="338318" y="4378475"/>
            <a:ext cx="968507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785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upload.wikimedia.org/wikipedia/commons/thumb/d/d8/NASA_Mars_Rover.jpg/1280px-NASA_Mars_Rover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59832" y="2348880"/>
            <a:ext cx="2970413" cy="2376330"/>
          </a:xfrm>
          <a:prstGeom prst="rect">
            <a:avLst/>
          </a:prstGeom>
          <a:noFill/>
        </p:spPr>
      </p:pic>
      <p:sp>
        <p:nvSpPr>
          <p:cNvPr id="3" name="Rechteck 2"/>
          <p:cNvSpPr/>
          <p:nvPr/>
        </p:nvSpPr>
        <p:spPr>
          <a:xfrm>
            <a:off x="170552" y="4378556"/>
            <a:ext cx="874897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262648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8/87/Audi_A8_2013_%2811209949525%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484784"/>
            <a:ext cx="6002404" cy="4000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eck 3"/>
          <p:cNvSpPr/>
          <p:nvPr/>
        </p:nvSpPr>
        <p:spPr>
          <a:xfrm>
            <a:off x="-1522960" y="5172104"/>
            <a:ext cx="13151764" cy="2996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8891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techminded.co/wp-content/uploads/2016/03/lee-sedo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476672"/>
            <a:ext cx="6096000" cy="455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258716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2545933" y="6435030"/>
            <a:ext cx="14617624" cy="306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50" name="Picture 2" descr="https://upload.wikimedia.org/wikipedia/commons/8/8b/Motion_Capture_with_Chad_Phanto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54" y="316159"/>
            <a:ext cx="8705850" cy="638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086647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 bwMode="auto">
          <a:xfrm>
            <a:off x="2771750" y="3933070"/>
            <a:ext cx="52567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Computer </a:t>
            </a:r>
            <a:r>
              <a:rPr lang="de-DE" b="1" dirty="0" err="1" smtClean="0">
                <a:solidFill>
                  <a:srgbClr val="000000"/>
                </a:solidFill>
              </a:rPr>
              <a:t>vision</a:t>
            </a:r>
            <a:r>
              <a:rPr lang="de-DE" b="1" dirty="0" smtClean="0">
                <a:solidFill>
                  <a:srgbClr val="000000"/>
                </a:solidFill>
              </a:rPr>
              <a:t> / </a:t>
            </a:r>
            <a:r>
              <a:rPr lang="de-DE" b="1" dirty="0" err="1" smtClean="0">
                <a:solidFill>
                  <a:srgbClr val="000000"/>
                </a:solidFill>
              </a:rPr>
              <a:t>machine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learning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algorithms</a:t>
            </a:r>
            <a:r>
              <a:rPr lang="de-DE" b="1" dirty="0" smtClean="0">
                <a:solidFill>
                  <a:srgbClr val="000000"/>
                </a:solidFill>
              </a:rPr>
              <a:t> and </a:t>
            </a:r>
            <a:r>
              <a:rPr lang="de-DE" b="1" dirty="0" err="1" smtClean="0">
                <a:solidFill>
                  <a:srgbClr val="000000"/>
                </a:solidFill>
              </a:rPr>
              <a:t>libraries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9" name="L-Form 8"/>
          <p:cNvSpPr/>
          <p:nvPr/>
        </p:nvSpPr>
        <p:spPr bwMode="auto">
          <a:xfrm rot="5400000">
            <a:off x="3491850" y="188552"/>
            <a:ext cx="2304320" cy="6768939"/>
          </a:xfrm>
          <a:prstGeom prst="corner">
            <a:avLst>
              <a:gd name="adj1" fmla="val 29572"/>
              <a:gd name="adj2" fmla="val 26223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Computer </a:t>
            </a:r>
            <a:r>
              <a:rPr lang="de-DE" b="1" dirty="0" err="1" smtClean="0">
                <a:solidFill>
                  <a:srgbClr val="000000"/>
                </a:solidFill>
              </a:rPr>
              <a:t>vision</a:t>
            </a:r>
            <a:r>
              <a:rPr lang="de-DE" b="1" dirty="0" smtClean="0">
                <a:solidFill>
                  <a:srgbClr val="000000"/>
                </a:solidFill>
              </a:rPr>
              <a:t> web </a:t>
            </a:r>
            <a:r>
              <a:rPr lang="de-DE" b="1" dirty="0" err="1" smtClean="0">
                <a:solidFill>
                  <a:srgbClr val="000000"/>
                </a:solidFill>
              </a:rPr>
              <a:t>services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0" name="L-Form 9"/>
          <p:cNvSpPr/>
          <p:nvPr/>
        </p:nvSpPr>
        <p:spPr bwMode="auto">
          <a:xfrm rot="5400000">
            <a:off x="4247952" y="944659"/>
            <a:ext cx="1584221" cy="5976828"/>
          </a:xfrm>
          <a:prstGeom prst="corner">
            <a:avLst>
              <a:gd name="adj1" fmla="val 38424"/>
              <a:gd name="adj2" fmla="val 42958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Computer </a:t>
            </a:r>
            <a:r>
              <a:rPr lang="de-DE" b="1" dirty="0" err="1" smtClean="0">
                <a:solidFill>
                  <a:srgbClr val="000000"/>
                </a:solidFill>
              </a:rPr>
              <a:t>vision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development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environments</a:t>
            </a:r>
            <a:r>
              <a:rPr lang="de-DE" b="1" dirty="0" smtClean="0">
                <a:solidFill>
                  <a:srgbClr val="000000"/>
                </a:solidFill>
              </a:rPr>
              <a:t> / </a:t>
            </a:r>
          </a:p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frameworks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 bwMode="auto">
          <a:xfrm>
            <a:off x="8028318" y="3284980"/>
            <a:ext cx="2376330" cy="1224170"/>
          </a:xfrm>
          <a:prstGeom prst="wedgeRoundRectCallout">
            <a:avLst>
              <a:gd name="adj1" fmla="val -73305"/>
              <a:gd name="adj2" fmla="val -20846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IDEs and </a:t>
            </a:r>
            <a:r>
              <a:rPr lang="de-DE" sz="1600" dirty="0" err="1" smtClean="0">
                <a:solidFill>
                  <a:srgbClr val="000000"/>
                </a:solidFill>
              </a:rPr>
              <a:t>frameworks</a:t>
            </a:r>
            <a:r>
              <a:rPr lang="de-DE" sz="1600" dirty="0" smtClean="0">
                <a:solidFill>
                  <a:srgbClr val="000000"/>
                </a:solidFill>
              </a:rPr>
              <a:t> 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experimenting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with</a:t>
            </a:r>
            <a:r>
              <a:rPr lang="de-DE" sz="1600" dirty="0" smtClean="0">
                <a:solidFill>
                  <a:srgbClr val="000000"/>
                </a:solidFill>
              </a:rPr>
              <a:t> different </a:t>
            </a:r>
            <a:r>
              <a:rPr lang="de-DE" sz="1600" dirty="0" err="1" smtClean="0">
                <a:solidFill>
                  <a:srgbClr val="000000"/>
                </a:solidFill>
              </a:rPr>
              <a:t>computer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vision</a:t>
            </a:r>
            <a:r>
              <a:rPr lang="de-DE" sz="1600" dirty="0" smtClean="0">
                <a:solidFill>
                  <a:srgbClr val="000000"/>
                </a:solidFill>
              </a:rPr>
              <a:t>  </a:t>
            </a:r>
            <a:r>
              <a:rPr lang="de-DE" sz="1600" dirty="0" err="1" smtClean="0">
                <a:solidFill>
                  <a:srgbClr val="000000"/>
                </a:solidFill>
              </a:rPr>
              <a:t>approaches</a:t>
            </a:r>
            <a:r>
              <a:rPr lang="de-DE" sz="1600" dirty="0" smtClean="0">
                <a:solidFill>
                  <a:srgbClr val="000000"/>
                </a:solidFill>
              </a:rPr>
              <a:t> and </a:t>
            </a:r>
            <a:r>
              <a:rPr lang="de-DE" sz="1600" dirty="0" err="1" smtClean="0">
                <a:solidFill>
                  <a:srgbClr val="000000"/>
                </a:solidFill>
              </a:rPr>
              <a:t>configuring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solutions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 bwMode="auto">
          <a:xfrm>
            <a:off x="7956308" y="1628750"/>
            <a:ext cx="2448340" cy="1296180"/>
          </a:xfrm>
          <a:prstGeom prst="wedgeRoundRectCallout">
            <a:avLst>
              <a:gd name="adj1" fmla="val -93639"/>
              <a:gd name="adj2" fmla="val 3537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Web </a:t>
            </a:r>
            <a:r>
              <a:rPr lang="de-DE" sz="1600" dirty="0" err="1" smtClean="0">
                <a:solidFill>
                  <a:srgbClr val="000000"/>
                </a:solidFill>
              </a:rPr>
              <a:t>services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image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search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entity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recognition</a:t>
            </a:r>
            <a:r>
              <a:rPr lang="de-DE" sz="1600" dirty="0" smtClean="0">
                <a:solidFill>
                  <a:srgbClr val="000000"/>
                </a:solidFill>
              </a:rPr>
              <a:t>, etc.</a:t>
            </a:r>
          </a:p>
        </p:txBody>
      </p:sp>
      <p:sp>
        <p:nvSpPr>
          <p:cNvPr id="13" name="Abgerundete rechteckige Legende 12"/>
          <p:cNvSpPr/>
          <p:nvPr/>
        </p:nvSpPr>
        <p:spPr bwMode="auto">
          <a:xfrm>
            <a:off x="8028318" y="4653170"/>
            <a:ext cx="2376330" cy="648090"/>
          </a:xfrm>
          <a:prstGeom prst="wedgeRoundRectCallout">
            <a:avLst>
              <a:gd name="adj1" fmla="val -83337"/>
              <a:gd name="adj2" fmla="val -6685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Algorithms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artificial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neural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networks</a:t>
            </a:r>
            <a:r>
              <a:rPr lang="de-DE" sz="1600" dirty="0" smtClean="0">
                <a:solidFill>
                  <a:srgbClr val="000000"/>
                </a:solidFill>
              </a:rPr>
              <a:t> etc.</a:t>
            </a:r>
          </a:p>
        </p:txBody>
      </p:sp>
      <p:sp>
        <p:nvSpPr>
          <p:cNvPr id="14" name="Rechteck 13"/>
          <p:cNvSpPr/>
          <p:nvPr/>
        </p:nvSpPr>
        <p:spPr>
          <a:xfrm>
            <a:off x="-1872716" y="4437112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4566239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 bwMode="auto">
          <a:xfrm>
            <a:off x="2771750" y="3933070"/>
            <a:ext cx="52567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>
                <a:solidFill>
                  <a:srgbClr val="000000"/>
                </a:solidFill>
              </a:rPr>
              <a:t>Computer </a:t>
            </a:r>
            <a:r>
              <a:rPr lang="de-DE" b="1" dirty="0" err="1">
                <a:solidFill>
                  <a:srgbClr val="000000"/>
                </a:solidFill>
              </a:rPr>
              <a:t>vision</a:t>
            </a:r>
            <a:r>
              <a:rPr lang="de-DE" b="1" dirty="0">
                <a:solidFill>
                  <a:srgbClr val="000000"/>
                </a:solidFill>
              </a:rPr>
              <a:t> / </a:t>
            </a:r>
            <a:r>
              <a:rPr lang="de-DE" b="1" dirty="0" err="1">
                <a:solidFill>
                  <a:srgbClr val="000000"/>
                </a:solidFill>
              </a:rPr>
              <a:t>machine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>
                <a:solidFill>
                  <a:srgbClr val="000000"/>
                </a:solidFill>
              </a:rPr>
              <a:t>learning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>
                <a:solidFill>
                  <a:srgbClr val="000000"/>
                </a:solidFill>
              </a:rPr>
              <a:t>algorithms</a:t>
            </a:r>
            <a:r>
              <a:rPr lang="de-DE" b="1" dirty="0">
                <a:solidFill>
                  <a:srgbClr val="000000"/>
                </a:solidFill>
              </a:rPr>
              <a:t> and </a:t>
            </a:r>
            <a:r>
              <a:rPr lang="de-DE" b="1" dirty="0" err="1">
                <a:solidFill>
                  <a:srgbClr val="000000"/>
                </a:solidFill>
              </a:rPr>
              <a:t>libraries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15" name="L-Form 14"/>
          <p:cNvSpPr/>
          <p:nvPr/>
        </p:nvSpPr>
        <p:spPr bwMode="auto">
          <a:xfrm rot="5400000">
            <a:off x="3491850" y="188552"/>
            <a:ext cx="2304320" cy="6768939"/>
          </a:xfrm>
          <a:prstGeom prst="corner">
            <a:avLst>
              <a:gd name="adj1" fmla="val 29572"/>
              <a:gd name="adj2" fmla="val 26223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Computer </a:t>
            </a:r>
            <a:r>
              <a:rPr lang="de-DE" b="1" dirty="0" err="1" smtClean="0">
                <a:solidFill>
                  <a:srgbClr val="000000"/>
                </a:solidFill>
              </a:rPr>
              <a:t>vision</a:t>
            </a:r>
            <a:r>
              <a:rPr lang="de-DE" b="1" dirty="0" smtClean="0">
                <a:solidFill>
                  <a:srgbClr val="000000"/>
                </a:solidFill>
              </a:rPr>
              <a:t> web </a:t>
            </a:r>
            <a:r>
              <a:rPr lang="de-DE" b="1" dirty="0" err="1" smtClean="0">
                <a:solidFill>
                  <a:srgbClr val="000000"/>
                </a:solidFill>
              </a:rPr>
              <a:t>services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6" name="L-Form 15"/>
          <p:cNvSpPr/>
          <p:nvPr/>
        </p:nvSpPr>
        <p:spPr bwMode="auto">
          <a:xfrm rot="5400000">
            <a:off x="4247952" y="944659"/>
            <a:ext cx="1584221" cy="5976828"/>
          </a:xfrm>
          <a:prstGeom prst="corner">
            <a:avLst>
              <a:gd name="adj1" fmla="val 38424"/>
              <a:gd name="adj2" fmla="val 42958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Computer </a:t>
            </a:r>
            <a:r>
              <a:rPr lang="de-DE" b="1" dirty="0" err="1" smtClean="0">
                <a:solidFill>
                  <a:srgbClr val="000000"/>
                </a:solidFill>
              </a:rPr>
              <a:t>vision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development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environments</a:t>
            </a:r>
            <a:r>
              <a:rPr lang="de-DE" b="1" dirty="0" smtClean="0">
                <a:solidFill>
                  <a:srgbClr val="000000"/>
                </a:solidFill>
              </a:rPr>
              <a:t> / </a:t>
            </a:r>
          </a:p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frameworks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 bwMode="auto">
          <a:xfrm>
            <a:off x="2763370" y="3933070"/>
            <a:ext cx="5121090" cy="648090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051650" y="3140960"/>
            <a:ext cx="5904820" cy="1512210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1259540" y="2420860"/>
            <a:ext cx="6768940" cy="2304320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 bwMode="auto">
          <a:xfrm>
            <a:off x="7884300" y="2132820"/>
            <a:ext cx="2448340" cy="792110"/>
          </a:xfrm>
          <a:prstGeom prst="wedgeRoundRectCallout">
            <a:avLst>
              <a:gd name="adj1" fmla="val -96229"/>
              <a:gd name="adj2" fmla="val 25880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Autokeyword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clarifai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tineye</a:t>
            </a:r>
            <a:r>
              <a:rPr lang="de-DE" sz="1600" dirty="0" smtClean="0">
                <a:solidFill>
                  <a:srgbClr val="000000"/>
                </a:solidFill>
              </a:rPr>
              <a:t>, Google </a:t>
            </a:r>
            <a:r>
              <a:rPr lang="de-DE" sz="1600" dirty="0" err="1" smtClean="0">
                <a:solidFill>
                  <a:srgbClr val="000000"/>
                </a:solidFill>
              </a:rPr>
              <a:t>picture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search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9" name="Abgerundete rechteckige Legende 8"/>
          <p:cNvSpPr/>
          <p:nvPr/>
        </p:nvSpPr>
        <p:spPr bwMode="auto">
          <a:xfrm>
            <a:off x="7956310" y="4149100"/>
            <a:ext cx="2376330" cy="576080"/>
          </a:xfrm>
          <a:prstGeom prst="wedgeRoundRectCallout">
            <a:avLst>
              <a:gd name="adj1" fmla="val -66685"/>
              <a:gd name="adj2" fmla="val 3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TensorFlow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OpenCV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10" name="Abgerundete rechteckige Legende 9"/>
          <p:cNvSpPr/>
          <p:nvPr/>
        </p:nvSpPr>
        <p:spPr bwMode="auto">
          <a:xfrm>
            <a:off x="7956310" y="3284980"/>
            <a:ext cx="2376330" cy="576080"/>
          </a:xfrm>
          <a:prstGeom prst="wedgeRoundRectCallout">
            <a:avLst>
              <a:gd name="adj1" fmla="val -66685"/>
              <a:gd name="adj2" fmla="val 3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RapidMiner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11" name="Rechteck 10"/>
          <p:cNvSpPr/>
          <p:nvPr/>
        </p:nvSpPr>
        <p:spPr>
          <a:xfrm>
            <a:off x="-1584684" y="4437112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281093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/>
          <a:srcRect l="30488" t="42300" r="30903" b="42300"/>
          <a:stretch/>
        </p:blipFill>
        <p:spPr>
          <a:xfrm>
            <a:off x="1187624" y="2636912"/>
            <a:ext cx="6696744" cy="1584176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-2340768" y="3861048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7940043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26752" t="40200" r="27582" b="28301"/>
          <a:stretch/>
        </p:blipFill>
        <p:spPr>
          <a:xfrm>
            <a:off x="539552" y="2420888"/>
            <a:ext cx="7920880" cy="324036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-2376772" y="5157192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0565208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 l="15822" t="8578" r="1004" b="26453"/>
          <a:stretch>
            <a:fillRect/>
          </a:stretch>
        </p:blipFill>
        <p:spPr bwMode="auto">
          <a:xfrm>
            <a:off x="1187530" y="1556739"/>
            <a:ext cx="7128990" cy="4681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5924545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 descr="Humm2_small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33850" y="2867025"/>
            <a:ext cx="876300" cy="112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74941805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153167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ussdiagramm: Magnetplattenspeicher 2"/>
          <p:cNvSpPr/>
          <p:nvPr/>
        </p:nvSpPr>
        <p:spPr>
          <a:xfrm>
            <a:off x="1835696" y="1196752"/>
            <a:ext cx="1800200" cy="1008112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4" name="Abgerundetes Rechteck 3"/>
          <p:cNvSpPr/>
          <p:nvPr/>
        </p:nvSpPr>
        <p:spPr>
          <a:xfrm>
            <a:off x="1835696" y="3140968"/>
            <a:ext cx="3547020" cy="172819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</a:t>
            </a:r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de-DE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916" y="3541390"/>
            <a:ext cx="1143000" cy="11430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988" y="542163"/>
            <a:ext cx="1142256" cy="1142256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116" y="3185542"/>
            <a:ext cx="927348" cy="927348"/>
          </a:xfrm>
          <a:prstGeom prst="rect">
            <a:avLst/>
          </a:prstGeom>
        </p:spPr>
      </p:pic>
      <p:sp>
        <p:nvSpPr>
          <p:cNvPr id="9" name="Abgerundetes Rechteck 8"/>
          <p:cNvSpPr/>
          <p:nvPr/>
        </p:nvSpPr>
        <p:spPr>
          <a:xfrm>
            <a:off x="1988096" y="3725416"/>
            <a:ext cx="2108348" cy="4956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10" name="Abgerundetes Rechteck 9"/>
          <p:cNvSpPr/>
          <p:nvPr/>
        </p:nvSpPr>
        <p:spPr>
          <a:xfrm>
            <a:off x="1997224" y="4297288"/>
            <a:ext cx="2108348" cy="4956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endParaRPr lang="de-DE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Pfeil nach links 10"/>
          <p:cNvSpPr/>
          <p:nvPr/>
        </p:nvSpPr>
        <p:spPr>
          <a:xfrm>
            <a:off x="3707904" y="1577792"/>
            <a:ext cx="1040432" cy="288032"/>
          </a:xfrm>
          <a:prstGeom prst="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Pfeil nach links 11"/>
          <p:cNvSpPr/>
          <p:nvPr/>
        </p:nvSpPr>
        <p:spPr>
          <a:xfrm rot="16200000">
            <a:off x="2368910" y="2528900"/>
            <a:ext cx="661764" cy="288032"/>
          </a:xfrm>
          <a:prstGeom prst="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hteckiger Pfeil 13"/>
          <p:cNvSpPr/>
          <p:nvPr/>
        </p:nvSpPr>
        <p:spPr>
          <a:xfrm flipH="1">
            <a:off x="4995056" y="1915157"/>
            <a:ext cx="1080120" cy="808909"/>
          </a:xfrm>
          <a:prstGeom prst="bentArrow">
            <a:avLst>
              <a:gd name="adj1" fmla="val 17464"/>
              <a:gd name="adj2" fmla="val 25000"/>
              <a:gd name="adj3" fmla="val 25000"/>
              <a:gd name="adj4" fmla="val 43750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iger Pfeil 14"/>
          <p:cNvSpPr/>
          <p:nvPr/>
        </p:nvSpPr>
        <p:spPr>
          <a:xfrm rot="16200000" flipH="1">
            <a:off x="4006050" y="2263474"/>
            <a:ext cx="675663" cy="808909"/>
          </a:xfrm>
          <a:prstGeom prst="bentArrow">
            <a:avLst>
              <a:gd name="adj1" fmla="val 17464"/>
              <a:gd name="adj2" fmla="val 25000"/>
              <a:gd name="adj3" fmla="val 25000"/>
              <a:gd name="adj4" fmla="val 43750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tern mit 10 Zacken 16"/>
          <p:cNvSpPr/>
          <p:nvPr/>
        </p:nvSpPr>
        <p:spPr>
          <a:xfrm>
            <a:off x="1515344" y="1144069"/>
            <a:ext cx="792088" cy="771088"/>
          </a:xfrm>
          <a:prstGeom prst="star10">
            <a:avLst/>
          </a:prstGeom>
          <a:solidFill>
            <a:srgbClr val="FF0000">
              <a:alpha val="50196"/>
            </a:srgb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Bias</a:t>
            </a:r>
          </a:p>
        </p:txBody>
      </p:sp>
      <p:sp>
        <p:nvSpPr>
          <p:cNvPr id="19" name="Stern mit 10 Zacken 18"/>
          <p:cNvSpPr/>
          <p:nvPr/>
        </p:nvSpPr>
        <p:spPr>
          <a:xfrm>
            <a:off x="5796136" y="1760351"/>
            <a:ext cx="792088" cy="771088"/>
          </a:xfrm>
          <a:prstGeom prst="star10">
            <a:avLst/>
          </a:prstGeom>
          <a:solidFill>
            <a:srgbClr val="FF0000">
              <a:alpha val="50196"/>
            </a:srgb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2nd </a:t>
            </a:r>
            <a:r>
              <a:rPr lang="de-DE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</a:t>
            </a:r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Bias</a:t>
            </a:r>
          </a:p>
        </p:txBody>
      </p:sp>
      <p:sp>
        <p:nvSpPr>
          <p:cNvPr id="20" name="Stern mit 10 Zacken 19"/>
          <p:cNvSpPr/>
          <p:nvPr/>
        </p:nvSpPr>
        <p:spPr>
          <a:xfrm>
            <a:off x="5057276" y="3970444"/>
            <a:ext cx="792088" cy="771088"/>
          </a:xfrm>
          <a:prstGeom prst="star10">
            <a:avLst/>
          </a:prstGeom>
          <a:solidFill>
            <a:srgbClr val="FF0000">
              <a:alpha val="50196"/>
            </a:srgb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Inter-action Bias</a:t>
            </a:r>
          </a:p>
        </p:txBody>
      </p:sp>
      <p:sp>
        <p:nvSpPr>
          <p:cNvPr id="21" name="Stern mit 10 Zacken 20"/>
          <p:cNvSpPr/>
          <p:nvPr/>
        </p:nvSpPr>
        <p:spPr>
          <a:xfrm>
            <a:off x="1401552" y="3584900"/>
            <a:ext cx="792088" cy="771088"/>
          </a:xfrm>
          <a:prstGeom prst="star10">
            <a:avLst/>
          </a:prstGeom>
          <a:solidFill>
            <a:srgbClr val="FF0000">
              <a:alpha val="50196"/>
            </a:srgb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Algo-rithmicBias</a:t>
            </a:r>
            <a:endParaRPr lang="de-DE" sz="1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Stern mit 10 Zacken 21"/>
          <p:cNvSpPr/>
          <p:nvPr/>
        </p:nvSpPr>
        <p:spPr>
          <a:xfrm>
            <a:off x="1810138" y="2204863"/>
            <a:ext cx="803284" cy="778166"/>
          </a:xfrm>
          <a:prstGeom prst="star10">
            <a:avLst/>
          </a:prstGeom>
          <a:solidFill>
            <a:srgbClr val="FF0000">
              <a:alpha val="50196"/>
            </a:srgb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Samp-ling</a:t>
            </a:r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Bias</a:t>
            </a:r>
          </a:p>
        </p:txBody>
      </p:sp>
      <p:sp>
        <p:nvSpPr>
          <p:cNvPr id="23" name="Stern mit 10 Zacken 22"/>
          <p:cNvSpPr/>
          <p:nvPr/>
        </p:nvSpPr>
        <p:spPr>
          <a:xfrm>
            <a:off x="4064074" y="912091"/>
            <a:ext cx="792088" cy="771088"/>
          </a:xfrm>
          <a:prstGeom prst="star10">
            <a:avLst/>
          </a:prstGeom>
          <a:solidFill>
            <a:srgbClr val="FF0000">
              <a:alpha val="50196"/>
            </a:srgb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ActivityBias</a:t>
            </a:r>
            <a:endParaRPr lang="de-DE" sz="1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-416396" y="4604690"/>
            <a:ext cx="9289032" cy="22021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7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le:Google self driving car at the Googleple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526615"/>
            <a:ext cx="7620000" cy="504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/>
          <p:cNvSpPr/>
          <p:nvPr/>
        </p:nvSpPr>
        <p:spPr>
          <a:xfrm>
            <a:off x="-1263860" y="5268377"/>
            <a:ext cx="11226824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5284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632" y="2502408"/>
            <a:ext cx="3602736" cy="185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18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hteck 23"/>
          <p:cNvSpPr/>
          <p:nvPr/>
        </p:nvSpPr>
        <p:spPr bwMode="auto">
          <a:xfrm>
            <a:off x="2411656" y="2420940"/>
            <a:ext cx="864200" cy="287990"/>
          </a:xfrm>
          <a:prstGeom prst="rect">
            <a:avLst/>
          </a:prstGeom>
          <a:noFill/>
          <a:ln w="28575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1547536" y="1628800"/>
            <a:ext cx="1512296" cy="2879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14" name="Rechteck 13"/>
          <p:cNvSpPr/>
          <p:nvPr/>
        </p:nvSpPr>
        <p:spPr bwMode="auto">
          <a:xfrm>
            <a:off x="6084168" y="2780975"/>
            <a:ext cx="1512168" cy="2879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932040" y="2420940"/>
            <a:ext cx="720100" cy="2879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5580112" y="1988840"/>
            <a:ext cx="2160300" cy="2879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3707836" y="2780980"/>
            <a:ext cx="2016280" cy="2879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3347786" y="2420940"/>
            <a:ext cx="1152194" cy="2879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3491806" y="1988840"/>
            <a:ext cx="1080150" cy="2879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>
            <a:off x="4643966" y="1628800"/>
            <a:ext cx="864120" cy="2879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979688" y="1988840"/>
            <a:ext cx="864120" cy="287990"/>
          </a:xfrm>
          <a:prstGeom prst="rect">
            <a:avLst/>
          </a:prstGeom>
          <a:noFill/>
          <a:ln w="28575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26" name="Rechteck 25"/>
          <p:cNvSpPr/>
          <p:nvPr/>
        </p:nvSpPr>
        <p:spPr bwMode="auto">
          <a:xfrm>
            <a:off x="1979674" y="2780980"/>
            <a:ext cx="1296182" cy="287990"/>
          </a:xfrm>
          <a:prstGeom prst="rect">
            <a:avLst/>
          </a:prstGeom>
          <a:noFill/>
          <a:ln w="28575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3131756" y="1628800"/>
            <a:ext cx="792110" cy="287990"/>
          </a:xfrm>
          <a:prstGeom prst="rect">
            <a:avLst/>
          </a:prstGeom>
          <a:noFill/>
          <a:ln w="28575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28" name="Rechteck 27"/>
          <p:cNvSpPr/>
          <p:nvPr/>
        </p:nvSpPr>
        <p:spPr bwMode="auto">
          <a:xfrm>
            <a:off x="1547536" y="3213028"/>
            <a:ext cx="4608640" cy="287990"/>
          </a:xfrm>
          <a:prstGeom prst="rect">
            <a:avLst/>
          </a:prstGeom>
          <a:noFill/>
          <a:ln w="28575" cap="flat" cmpd="sng" algn="ctr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29" name="Rechteck 28"/>
          <p:cNvSpPr/>
          <p:nvPr/>
        </p:nvSpPr>
        <p:spPr bwMode="auto">
          <a:xfrm>
            <a:off x="1547536" y="3573068"/>
            <a:ext cx="2232310" cy="287990"/>
          </a:xfrm>
          <a:prstGeom prst="rect">
            <a:avLst/>
          </a:prstGeom>
          <a:noFill/>
          <a:ln w="28575" cap="flat" cmpd="sng" algn="ctr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HDA DIN Office" pitchFamily="2" charset="0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187450" y="1576388"/>
            <a:ext cx="9865270" cy="2356668"/>
          </a:xfrm>
        </p:spPr>
        <p:txBody>
          <a:bodyPr>
            <a:normAutofit/>
          </a:bodyPr>
          <a:lstStyle/>
          <a:p>
            <a:r>
              <a:rPr lang="de-DE" sz="2100" dirty="0" smtClean="0"/>
              <a:t>Michelangelo was an </a:t>
            </a:r>
            <a:r>
              <a:rPr lang="de-DE" sz="2100" dirty="0" err="1" smtClean="0"/>
              <a:t>Italian</a:t>
            </a:r>
            <a:r>
              <a:rPr lang="de-DE" sz="2100" dirty="0" smtClean="0"/>
              <a:t> </a:t>
            </a:r>
            <a:r>
              <a:rPr lang="de-DE" sz="2100" dirty="0" err="1" smtClean="0"/>
              <a:t>artist</a:t>
            </a:r>
            <a:r>
              <a:rPr lang="de-DE" sz="2100" dirty="0" smtClean="0"/>
              <a:t>.</a:t>
            </a:r>
          </a:p>
          <a:p>
            <a:r>
              <a:rPr lang="de-DE" sz="2100" dirty="0" smtClean="0"/>
              <a:t>He </a:t>
            </a:r>
            <a:r>
              <a:rPr lang="de-DE" sz="2100" dirty="0" err="1" smtClean="0"/>
              <a:t>created</a:t>
            </a:r>
            <a:r>
              <a:rPr lang="de-DE" sz="2100" dirty="0" smtClean="0"/>
              <a:t> </a:t>
            </a:r>
            <a:r>
              <a:rPr lang="de-DE" sz="2100" dirty="0" err="1" smtClean="0"/>
              <a:t>many</a:t>
            </a:r>
            <a:r>
              <a:rPr lang="de-DE" sz="2100" dirty="0" smtClean="0"/>
              <a:t> </a:t>
            </a:r>
            <a:r>
              <a:rPr lang="de-DE" sz="2100" dirty="0" err="1" smtClean="0"/>
              <a:t>paintings</a:t>
            </a:r>
            <a:r>
              <a:rPr lang="de-DE" sz="2100" dirty="0" smtClean="0"/>
              <a:t>, e.g., </a:t>
            </a:r>
            <a:r>
              <a:rPr lang="de-DE" sz="2100" dirty="0" err="1" smtClean="0"/>
              <a:t>the</a:t>
            </a:r>
            <a:r>
              <a:rPr lang="de-DE" sz="2100" dirty="0" smtClean="0"/>
              <a:t> „</a:t>
            </a:r>
            <a:r>
              <a:rPr lang="de-DE" sz="2100" dirty="0" err="1" smtClean="0"/>
              <a:t>Creation</a:t>
            </a:r>
            <a:r>
              <a:rPr lang="de-DE" sz="2100" dirty="0" smtClean="0"/>
              <a:t> of Adam“ in </a:t>
            </a:r>
            <a:r>
              <a:rPr lang="de-DE" sz="2100" dirty="0" err="1" smtClean="0"/>
              <a:t>the</a:t>
            </a:r>
            <a:r>
              <a:rPr lang="de-DE" sz="2100" dirty="0" smtClean="0"/>
              <a:t> </a:t>
            </a:r>
            <a:r>
              <a:rPr lang="de-DE" sz="2100" dirty="0" err="1" smtClean="0"/>
              <a:t>Sistine</a:t>
            </a:r>
            <a:r>
              <a:rPr lang="de-DE" sz="2100" dirty="0" smtClean="0"/>
              <a:t> </a:t>
            </a:r>
            <a:r>
              <a:rPr lang="de-DE" sz="2100" dirty="0" err="1" smtClean="0"/>
              <a:t>Chapel</a:t>
            </a:r>
            <a:r>
              <a:rPr lang="de-DE" sz="2100" dirty="0" smtClean="0"/>
              <a:t>, </a:t>
            </a:r>
            <a:r>
              <a:rPr lang="de-DE" sz="2100" dirty="0" err="1" smtClean="0"/>
              <a:t>Rome</a:t>
            </a:r>
            <a:r>
              <a:rPr lang="de-DE" sz="2100" dirty="0" smtClean="0"/>
              <a:t>.</a:t>
            </a:r>
          </a:p>
          <a:p>
            <a:r>
              <a:rPr lang="de-DE" sz="2100" dirty="0" smtClean="0"/>
              <a:t>He also </a:t>
            </a:r>
            <a:r>
              <a:rPr lang="de-DE" sz="2100" dirty="0" err="1" smtClean="0"/>
              <a:t>created</a:t>
            </a:r>
            <a:r>
              <a:rPr lang="de-DE" sz="2100" dirty="0" smtClean="0"/>
              <a:t> </a:t>
            </a:r>
            <a:r>
              <a:rPr lang="de-DE" sz="2100" dirty="0" err="1" smtClean="0"/>
              <a:t>sculptures</a:t>
            </a:r>
            <a:r>
              <a:rPr lang="de-DE" sz="2100" dirty="0" smtClean="0"/>
              <a:t> </a:t>
            </a:r>
            <a:r>
              <a:rPr lang="de-DE" sz="2100" dirty="0" err="1" smtClean="0"/>
              <a:t>like</a:t>
            </a:r>
            <a:r>
              <a:rPr lang="de-DE" sz="2100" dirty="0" smtClean="0"/>
              <a:t> David.</a:t>
            </a:r>
          </a:p>
          <a:p>
            <a:r>
              <a:rPr lang="de-DE" sz="2100" dirty="0" smtClean="0"/>
              <a:t>He </a:t>
            </a:r>
            <a:r>
              <a:rPr lang="de-DE" sz="2100" dirty="0" err="1" smtClean="0"/>
              <a:t>belonged</a:t>
            </a:r>
            <a:r>
              <a:rPr lang="de-DE" sz="2100" dirty="0" smtClean="0"/>
              <a:t> </a:t>
            </a:r>
            <a:r>
              <a:rPr lang="de-DE" sz="2100" dirty="0" err="1" smtClean="0"/>
              <a:t>to</a:t>
            </a:r>
            <a:r>
              <a:rPr lang="de-DE" sz="2100" dirty="0" smtClean="0"/>
              <a:t> </a:t>
            </a:r>
            <a:r>
              <a:rPr lang="de-DE" sz="2100" dirty="0" err="1" smtClean="0"/>
              <a:t>the</a:t>
            </a:r>
            <a:r>
              <a:rPr lang="de-DE" sz="2100" dirty="0" smtClean="0"/>
              <a:t> </a:t>
            </a:r>
            <a:r>
              <a:rPr lang="de-DE" sz="2100" dirty="0" err="1" smtClean="0"/>
              <a:t>artistic</a:t>
            </a:r>
            <a:r>
              <a:rPr lang="de-DE" sz="2100" dirty="0" smtClean="0"/>
              <a:t> </a:t>
            </a:r>
            <a:r>
              <a:rPr lang="de-DE" sz="2100" dirty="0" err="1" smtClean="0"/>
              <a:t>movement</a:t>
            </a:r>
            <a:r>
              <a:rPr lang="de-DE" sz="2100" dirty="0" smtClean="0"/>
              <a:t> </a:t>
            </a:r>
            <a:r>
              <a:rPr lang="de-DE" sz="2100" dirty="0" err="1" smtClean="0"/>
              <a:t>of</a:t>
            </a:r>
            <a:r>
              <a:rPr lang="de-DE" sz="2100" dirty="0" smtClean="0"/>
              <a:t> Renaissance.</a:t>
            </a:r>
          </a:p>
          <a:p>
            <a:r>
              <a:rPr lang="de-DE" sz="2100" dirty="0" smtClean="0"/>
              <a:t>People </a:t>
            </a:r>
            <a:r>
              <a:rPr lang="de-DE" sz="2100" dirty="0" err="1" smtClean="0"/>
              <a:t>who</a:t>
            </a:r>
            <a:r>
              <a:rPr lang="de-DE" sz="2100" dirty="0" smtClean="0"/>
              <a:t> </a:t>
            </a:r>
            <a:r>
              <a:rPr lang="de-DE" sz="2100" dirty="0" err="1" smtClean="0"/>
              <a:t>create</a:t>
            </a:r>
            <a:r>
              <a:rPr lang="de-DE" sz="2100" dirty="0" smtClean="0"/>
              <a:t> </a:t>
            </a:r>
            <a:r>
              <a:rPr lang="de-DE" sz="2100" dirty="0" err="1" smtClean="0"/>
              <a:t>paintings</a:t>
            </a:r>
            <a:r>
              <a:rPr lang="de-DE" sz="2100" dirty="0" smtClean="0"/>
              <a:t> </a:t>
            </a:r>
            <a:r>
              <a:rPr lang="de-DE" sz="2100" dirty="0" err="1" smtClean="0"/>
              <a:t>are</a:t>
            </a:r>
            <a:r>
              <a:rPr lang="de-DE" sz="2100" dirty="0" smtClean="0"/>
              <a:t> </a:t>
            </a:r>
            <a:r>
              <a:rPr lang="de-DE" sz="2100" dirty="0" err="1" smtClean="0"/>
              <a:t>painters</a:t>
            </a:r>
            <a:r>
              <a:rPr lang="de-DE" sz="2100" dirty="0" smtClean="0"/>
              <a:t>.</a:t>
            </a:r>
          </a:p>
          <a:p>
            <a:r>
              <a:rPr lang="de-DE" sz="2100" dirty="0" err="1" smtClean="0"/>
              <a:t>Painters</a:t>
            </a:r>
            <a:r>
              <a:rPr lang="de-DE" sz="2100" dirty="0" smtClean="0"/>
              <a:t> </a:t>
            </a:r>
            <a:r>
              <a:rPr lang="de-DE" sz="2100" dirty="0" err="1" smtClean="0"/>
              <a:t>are</a:t>
            </a:r>
            <a:r>
              <a:rPr lang="de-DE" sz="2100" dirty="0" smtClean="0"/>
              <a:t> </a:t>
            </a:r>
            <a:r>
              <a:rPr lang="de-DE" sz="2100" dirty="0" err="1" smtClean="0"/>
              <a:t>artists</a:t>
            </a:r>
            <a:r>
              <a:rPr lang="de-DE" sz="2100" dirty="0" smtClean="0"/>
              <a:t>.</a:t>
            </a:r>
          </a:p>
        </p:txBody>
      </p:sp>
      <p:sp>
        <p:nvSpPr>
          <p:cNvPr id="32" name="Rechteck 31"/>
          <p:cNvSpPr/>
          <p:nvPr/>
        </p:nvSpPr>
        <p:spPr>
          <a:xfrm>
            <a:off x="906016" y="3554560"/>
            <a:ext cx="11226824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707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7" grpId="0" animBg="1"/>
      <p:bldP spid="14" grpId="0" animBg="1"/>
      <p:bldP spid="15" grpId="0" animBg="1"/>
      <p:bldP spid="16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 bwMode="auto">
          <a:xfrm>
            <a:off x="2946936" y="1844824"/>
            <a:ext cx="1697071" cy="57694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Individuals</a:t>
            </a: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400" dirty="0" smtClean="0">
                <a:latin typeface="HDA DIN Office" pitchFamily="2" charset="0"/>
              </a:rPr>
              <a:t>(</a:t>
            </a:r>
            <a:r>
              <a:rPr lang="de-DE" sz="1400" dirty="0" err="1">
                <a:latin typeface="HDA DIN Office" pitchFamily="2" charset="0"/>
              </a:rPr>
              <a:t>c</a:t>
            </a:r>
            <a:r>
              <a:rPr lang="de-DE" sz="1400" dirty="0" err="1" smtClean="0">
                <a:latin typeface="HDA DIN Office" pitchFamily="2" charset="0"/>
              </a:rPr>
              <a:t>oncept</a:t>
            </a:r>
            <a:r>
              <a:rPr lang="de-DE" sz="1400" dirty="0" smtClean="0">
                <a:latin typeface="HDA DIN Office" pitchFamily="2" charset="0"/>
              </a:rPr>
              <a:t> </a:t>
            </a:r>
            <a:r>
              <a:rPr lang="de-DE" sz="1400" dirty="0" err="1" smtClean="0">
                <a:latin typeface="HDA DIN Office" pitchFamily="2" charset="0"/>
              </a:rPr>
              <a:t>instances</a:t>
            </a:r>
            <a:r>
              <a:rPr lang="de-DE" sz="1400" dirty="0" smtClean="0">
                <a:latin typeface="HDA DIN Office" pitchFamily="2" charset="0"/>
              </a:rPr>
              <a:t>)</a:t>
            </a: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5" name="Rechteck 4"/>
          <p:cNvSpPr/>
          <p:nvPr/>
        </p:nvSpPr>
        <p:spPr bwMode="auto">
          <a:xfrm>
            <a:off x="2944129" y="2843497"/>
            <a:ext cx="1697071" cy="57694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Classes</a:t>
            </a: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400" dirty="0" smtClean="0">
                <a:latin typeface="HDA DIN Office" pitchFamily="2" charset="0"/>
              </a:rPr>
              <a:t>(</a:t>
            </a:r>
            <a:r>
              <a:rPr lang="de-DE" sz="1400" dirty="0" err="1">
                <a:latin typeface="HDA DIN Office" pitchFamily="2" charset="0"/>
              </a:rPr>
              <a:t>c</a:t>
            </a:r>
            <a:r>
              <a:rPr lang="de-DE" sz="1400" dirty="0" err="1" smtClean="0">
                <a:latin typeface="HDA DIN Office" pitchFamily="2" charset="0"/>
              </a:rPr>
              <a:t>oncept</a:t>
            </a:r>
            <a:r>
              <a:rPr lang="de-DE" sz="1400" dirty="0" smtClean="0">
                <a:latin typeface="HDA DIN Office" pitchFamily="2" charset="0"/>
              </a:rPr>
              <a:t> </a:t>
            </a:r>
            <a:r>
              <a:rPr lang="de-DE" sz="1400" dirty="0" err="1" smtClean="0">
                <a:latin typeface="HDA DIN Office" pitchFamily="2" charset="0"/>
              </a:rPr>
              <a:t>types</a:t>
            </a:r>
            <a:r>
              <a:rPr lang="de-DE" sz="1400" dirty="0" smtClean="0">
                <a:latin typeface="HDA DIN Office" pitchFamily="2" charset="0"/>
              </a:rPr>
              <a:t>)</a:t>
            </a: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4819145" y="1844824"/>
            <a:ext cx="1697071" cy="576940"/>
          </a:xfrm>
          <a:prstGeom prst="rect">
            <a:avLst/>
          </a:prstGeom>
          <a:noFill/>
          <a:ln w="28575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Relationships</a:t>
            </a: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400" dirty="0" smtClean="0">
                <a:latin typeface="HDA DIN Office" pitchFamily="2" charset="0"/>
              </a:rPr>
              <a:t>(</a:t>
            </a:r>
            <a:r>
              <a:rPr lang="de-DE" sz="1400" dirty="0" err="1">
                <a:latin typeface="HDA DIN Office" pitchFamily="2" charset="0"/>
              </a:rPr>
              <a:t>i</a:t>
            </a:r>
            <a:r>
              <a:rPr lang="de-DE" sz="1400" dirty="0" err="1" smtClean="0">
                <a:latin typeface="HDA DIN Office" pitchFamily="2" charset="0"/>
              </a:rPr>
              <a:t>nstances</a:t>
            </a:r>
            <a:r>
              <a:rPr lang="de-DE" sz="1400" dirty="0" smtClean="0">
                <a:latin typeface="HDA DIN Office" pitchFamily="2" charset="0"/>
              </a:rPr>
              <a:t>)</a:t>
            </a: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6691353" y="2852060"/>
            <a:ext cx="1697071" cy="576940"/>
          </a:xfrm>
          <a:prstGeom prst="rect">
            <a:avLst/>
          </a:prstGeom>
          <a:noFill/>
          <a:ln w="28575" cap="flat" cmpd="sng" algn="ctr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Rules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1630842" y="1871684"/>
            <a:ext cx="8529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 err="1" smtClean="0"/>
              <a:t>Ontology</a:t>
            </a:r>
            <a:endParaRPr lang="de-DE" sz="1400" dirty="0" smtClean="0"/>
          </a:p>
          <a:p>
            <a:pPr algn="ctr"/>
            <a:r>
              <a:rPr lang="de-DE" sz="1400" b="1" dirty="0" smtClean="0"/>
              <a:t>Facts</a:t>
            </a:r>
            <a:endParaRPr lang="de-DE" sz="1400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1630842" y="2864386"/>
            <a:ext cx="8529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 err="1" smtClean="0"/>
              <a:t>Ontology</a:t>
            </a:r>
            <a:endParaRPr lang="de-DE" sz="1400" dirty="0" smtClean="0"/>
          </a:p>
          <a:p>
            <a:pPr algn="ctr"/>
            <a:r>
              <a:rPr lang="de-DE" sz="1400" b="1" dirty="0" smtClean="0"/>
              <a:t>Schema</a:t>
            </a:r>
            <a:endParaRPr lang="de-DE" sz="1400" b="1" dirty="0"/>
          </a:p>
        </p:txBody>
      </p:sp>
      <p:sp>
        <p:nvSpPr>
          <p:cNvPr id="10" name="Rechteck 9"/>
          <p:cNvSpPr/>
          <p:nvPr/>
        </p:nvSpPr>
        <p:spPr bwMode="auto">
          <a:xfrm>
            <a:off x="4819145" y="2852060"/>
            <a:ext cx="1697071" cy="576940"/>
          </a:xfrm>
          <a:prstGeom prst="rect">
            <a:avLst/>
          </a:prstGeom>
          <a:noFill/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de-DE" sz="1400" dirty="0" err="1">
                <a:latin typeface="HDA DIN Office" pitchFamily="2" charset="0"/>
              </a:rPr>
              <a:t>Relationship</a:t>
            </a:r>
            <a:r>
              <a:rPr lang="de-DE" sz="1400" dirty="0">
                <a:latin typeface="HDA DIN Office" pitchFamily="2" charset="0"/>
              </a:rPr>
              <a:t>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de-DE" sz="1400" dirty="0" err="1">
                <a:latin typeface="HDA DIN Office" pitchFamily="2" charset="0"/>
              </a:rPr>
              <a:t>types</a:t>
            </a:r>
            <a:endParaRPr lang="de-DE" sz="1400" dirty="0">
              <a:latin typeface="HDA DIN Office" pitchFamily="2" charset="0"/>
            </a:endParaRPr>
          </a:p>
        </p:txBody>
      </p:sp>
      <p:cxnSp>
        <p:nvCxnSpPr>
          <p:cNvPr id="12" name="Gerader Verbinder 11"/>
          <p:cNvCxnSpPr/>
          <p:nvPr/>
        </p:nvCxnSpPr>
        <p:spPr>
          <a:xfrm>
            <a:off x="1547664" y="2636912"/>
            <a:ext cx="6840760" cy="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-573360" y="3140968"/>
            <a:ext cx="11226824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/>
          <p:cNvSpPr/>
          <p:nvPr/>
        </p:nvSpPr>
        <p:spPr>
          <a:xfrm>
            <a:off x="971600" y="1556792"/>
            <a:ext cx="7632848" cy="20882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/>
          <p:cNvSpPr txBox="1"/>
          <p:nvPr/>
        </p:nvSpPr>
        <p:spPr>
          <a:xfrm rot="16200000">
            <a:off x="799614" y="2483023"/>
            <a:ext cx="868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 err="1" smtClean="0"/>
              <a:t>Ontolog</a:t>
            </a:r>
            <a:r>
              <a:rPr lang="de-DE" sz="1400" b="1" dirty="0" err="1"/>
              <a:t>y</a:t>
            </a:r>
            <a:endParaRPr lang="de-DE" sz="1400" b="1" dirty="0" smtClean="0"/>
          </a:p>
        </p:txBody>
      </p:sp>
    </p:spTree>
    <p:extLst>
      <p:ext uri="{BB962C8B-B14F-4D97-AF65-F5344CB8AC3E}">
        <p14:creationId xmlns:p14="http://schemas.microsoft.com/office/powerpoint/2010/main" val="281434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979712" y="1628800"/>
            <a:ext cx="4572000" cy="64863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lvl="1" defTabSz="1155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de-DE" sz="1900" dirty="0" err="1" smtClean="0"/>
              <a:t>painted</a:t>
            </a:r>
            <a:r>
              <a:rPr lang="de-DE" sz="1900" dirty="0" smtClean="0"/>
              <a:t> (Michelangelo, </a:t>
            </a:r>
            <a:r>
              <a:rPr lang="de-DE" sz="1900" dirty="0" err="1" smtClean="0"/>
              <a:t>CreationOfAdam</a:t>
            </a:r>
            <a:r>
              <a:rPr lang="de-DE" sz="1900" dirty="0" smtClean="0"/>
              <a:t>)</a:t>
            </a:r>
          </a:p>
          <a:p>
            <a:pPr marL="228600" lvl="1" defTabSz="1155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de-DE" dirty="0" smtClean="0">
                <a:sym typeface="Symbol" panose="05050102010706020507" pitchFamily="18" charset="2"/>
              </a:rPr>
              <a:t></a:t>
            </a:r>
            <a:r>
              <a:rPr lang="en-GB" dirty="0"/>
              <a:t>p: (</a:t>
            </a:r>
            <a:r>
              <a:rPr lang="de-DE" dirty="0">
                <a:sym typeface="Symbol" panose="05050102010706020507" pitchFamily="18" charset="2"/>
              </a:rPr>
              <a:t></a:t>
            </a:r>
            <a:r>
              <a:rPr lang="en-GB" dirty="0"/>
              <a:t> x: painted (p, x)) </a:t>
            </a:r>
            <a:r>
              <a:rPr lang="de-DE" dirty="0">
                <a:sym typeface="Symbol" panose="05050102010706020507" pitchFamily="18" charset="2"/>
              </a:rPr>
              <a:t></a:t>
            </a:r>
            <a:r>
              <a:rPr lang="en-GB" dirty="0"/>
              <a:t> painter (p)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-1347700" y="1958801"/>
            <a:ext cx="11226824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2411760" y="1022671"/>
            <a:ext cx="2016280" cy="93613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Michelangelo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400" dirty="0" smtClean="0">
                <a:latin typeface="Courier New" pitchFamily="49" charset="0"/>
                <a:cs typeface="Courier New" pitchFamily="49" charset="0"/>
              </a:rPr>
              <a:t>Type: Person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400" dirty="0" err="1" smtClean="0">
                <a:latin typeface="Courier New" pitchFamily="49" charset="0"/>
                <a:cs typeface="Courier New" pitchFamily="49" charset="0"/>
              </a:rPr>
              <a:t>born</a:t>
            </a:r>
            <a:r>
              <a:rPr lang="de-DE" sz="1400" dirty="0" smtClean="0">
                <a:latin typeface="Courier New" pitchFamily="49" charset="0"/>
                <a:cs typeface="Courier New" pitchFamily="49" charset="0"/>
              </a:rPr>
              <a:t>: 1475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in: </a:t>
            </a:r>
            <a:r>
              <a:rPr kumimoji="0" lang="de-DE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  </a:t>
            </a:r>
            <a:r>
              <a:rPr kumimoji="0" lang="de-DE" sz="1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Italy</a:t>
            </a: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Rechteck 2"/>
          <p:cNvSpPr/>
          <p:nvPr/>
        </p:nvSpPr>
        <p:spPr bwMode="auto">
          <a:xfrm>
            <a:off x="4572060" y="1022671"/>
            <a:ext cx="2304320" cy="93613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CreationOf</a:t>
            </a:r>
            <a:r>
              <a:rPr lang="de-DE" sz="1400" b="1" dirty="0" err="1" smtClean="0">
                <a:latin typeface="Courier New" pitchFamily="49" charset="0"/>
                <a:cs typeface="Courier New" pitchFamily="49" charset="0"/>
              </a:rPr>
              <a:t>Adam</a:t>
            </a:r>
            <a:endParaRPr kumimoji="0" lang="de-DE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  <a:cs typeface="Courier New" pitchFamily="49" charset="0"/>
            </a:endParaRP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400" dirty="0" smtClean="0">
                <a:latin typeface="Courier New" pitchFamily="49" charset="0"/>
                <a:cs typeface="Courier New" pitchFamily="49" charset="0"/>
              </a:rPr>
              <a:t>type: Painting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400" dirty="0" err="1" smtClean="0">
                <a:latin typeface="Courier New" pitchFamily="49" charset="0"/>
                <a:cs typeface="Courier New" pitchFamily="49" charset="0"/>
              </a:rPr>
              <a:t>artist:Michelangelo</a:t>
            </a:r>
            <a:endParaRPr lang="de-DE" sz="1400" dirty="0" smtClean="0">
              <a:latin typeface="Courier New" pitchFamily="49" charset="0"/>
              <a:cs typeface="Courier New" pitchFamily="49" charset="0"/>
            </a:endParaRP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400" dirty="0" smtClean="0">
                <a:latin typeface="Courier New" pitchFamily="49" charset="0"/>
                <a:cs typeface="Courier New" pitchFamily="49" charset="0"/>
              </a:rPr>
              <a:t>…</a:t>
            </a: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-1116632" y="1652313"/>
            <a:ext cx="11226824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420" y="1838320"/>
            <a:ext cx="1821159" cy="318136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1061569" y="4581128"/>
            <a:ext cx="70208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075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/>
          <p:nvPr/>
        </p:nvSpPr>
        <p:spPr bwMode="auto">
          <a:xfrm>
            <a:off x="2267668" y="2132850"/>
            <a:ext cx="1512210" cy="36005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Michelangelo</a:t>
            </a:r>
          </a:p>
        </p:txBody>
      </p:sp>
      <p:sp>
        <p:nvSpPr>
          <p:cNvPr id="3" name="Ellipse 2"/>
          <p:cNvSpPr/>
          <p:nvPr/>
        </p:nvSpPr>
        <p:spPr bwMode="auto">
          <a:xfrm>
            <a:off x="5004048" y="2348880"/>
            <a:ext cx="1800250" cy="36005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CreationOfAdam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3347818" y="2708930"/>
            <a:ext cx="1512210" cy="36005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Italy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cxnSp>
        <p:nvCxnSpPr>
          <p:cNvPr id="5" name="Gerade Verbindung mit Pfeil 4"/>
          <p:cNvCxnSpPr>
            <a:stCxn id="2" idx="6"/>
            <a:endCxn id="3" idx="2"/>
          </p:cNvCxnSpPr>
          <p:nvPr/>
        </p:nvCxnSpPr>
        <p:spPr bwMode="auto">
          <a:xfrm>
            <a:off x="3779878" y="2312875"/>
            <a:ext cx="1224170" cy="21603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" name="Gerade Verbindung mit Pfeil 5"/>
          <p:cNvCxnSpPr>
            <a:stCxn id="2" idx="4"/>
            <a:endCxn id="4" idx="0"/>
          </p:cNvCxnSpPr>
          <p:nvPr/>
        </p:nvCxnSpPr>
        <p:spPr bwMode="auto">
          <a:xfrm>
            <a:off x="3023773" y="2492900"/>
            <a:ext cx="1080150" cy="21603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" name="Textfeld 6"/>
          <p:cNvSpPr txBox="1"/>
          <p:nvPr/>
        </p:nvSpPr>
        <p:spPr>
          <a:xfrm>
            <a:off x="4211938" y="2204860"/>
            <a:ext cx="6495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err="1" smtClean="0"/>
              <a:t>created</a:t>
            </a:r>
            <a:endParaRPr lang="de-DE" sz="1100" dirty="0"/>
          </a:p>
        </p:txBody>
      </p:sp>
      <p:sp>
        <p:nvSpPr>
          <p:cNvPr id="8" name="Textfeld 7"/>
          <p:cNvSpPr txBox="1"/>
          <p:nvPr/>
        </p:nvSpPr>
        <p:spPr>
          <a:xfrm>
            <a:off x="3059778" y="2564910"/>
            <a:ext cx="6591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err="1" smtClean="0"/>
              <a:t>born</a:t>
            </a:r>
            <a:r>
              <a:rPr lang="de-DE" sz="1100" dirty="0" smtClean="0"/>
              <a:t>-in</a:t>
            </a:r>
            <a:endParaRPr lang="de-DE" sz="1100" dirty="0"/>
          </a:p>
        </p:txBody>
      </p:sp>
      <p:sp>
        <p:nvSpPr>
          <p:cNvPr id="9" name="Rechteck 8"/>
          <p:cNvSpPr/>
          <p:nvPr/>
        </p:nvSpPr>
        <p:spPr>
          <a:xfrm>
            <a:off x="433867" y="2771716"/>
            <a:ext cx="8205678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2195736" y="2060848"/>
            <a:ext cx="2736304" cy="93613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(?p instance-of person)</a:t>
            </a:r>
          </a:p>
          <a:p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(?p painted ?x)</a:t>
            </a:r>
          </a:p>
          <a:p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--&gt;</a:t>
            </a:r>
          </a:p>
          <a:p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(?p instance-of painter)</a:t>
            </a:r>
            <a:endParaRPr kumimoji="0" lang="de-DE" sz="1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-575531" y="2636912"/>
            <a:ext cx="8278837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lod-cloud.net/versions/2011-09-19/lod-cloud_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5119688"/>
            <a:ext cx="16192500" cy="10677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4688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r="34359" b="34170"/>
          <a:stretch/>
        </p:blipFill>
        <p:spPr>
          <a:xfrm>
            <a:off x="1579499" y="927166"/>
            <a:ext cx="6419203" cy="538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051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053" y="0"/>
            <a:ext cx="80938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544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27430" t="44399" r="24214" b="14487"/>
          <a:stretch/>
        </p:blipFill>
        <p:spPr>
          <a:xfrm>
            <a:off x="2508250" y="3140968"/>
            <a:ext cx="4421717" cy="21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567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t="13087" b="4260"/>
          <a:stretch/>
        </p:blipFill>
        <p:spPr>
          <a:xfrm>
            <a:off x="264742" y="897467"/>
            <a:ext cx="8614515" cy="566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11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24814" t="7731" r="25416" b="712"/>
          <a:stretch/>
        </p:blipFill>
        <p:spPr>
          <a:xfrm>
            <a:off x="2269067" y="1185333"/>
            <a:ext cx="4550834" cy="485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454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24013" t="16085" r="24012" b="7946"/>
          <a:stretch/>
        </p:blipFill>
        <p:spPr>
          <a:xfrm>
            <a:off x="2211843" y="1700808"/>
            <a:ext cx="4752528" cy="4032448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2132236" y="2810561"/>
            <a:ext cx="1008112" cy="28803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5808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24013" t="7946" r="24800" b="-194"/>
          <a:stretch/>
        </p:blipFill>
        <p:spPr>
          <a:xfrm>
            <a:off x="2195736" y="1196752"/>
            <a:ext cx="4680520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0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3636912" y="4581128"/>
            <a:ext cx="15481720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 descr="em1745535f-69f7-4a83-8366-f71b58b5c7a2@com-tyco-3064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99050" y="4763"/>
            <a:ext cx="17770475" cy="827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81713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24013" t="9302" r="24800" b="-194"/>
          <a:stretch/>
        </p:blipFill>
        <p:spPr>
          <a:xfrm>
            <a:off x="2195736" y="1268760"/>
            <a:ext cx="4680520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538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206101"/>
              </p:ext>
            </p:extLst>
          </p:nvPr>
        </p:nvGraphicFramePr>
        <p:xfrm>
          <a:off x="2533650" y="1943100"/>
          <a:ext cx="3134246" cy="29737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02246"/>
                <a:gridCol w="254000"/>
                <a:gridCol w="254000"/>
                <a:gridCol w="254000"/>
                <a:gridCol w="254000"/>
                <a:gridCol w="254000"/>
                <a:gridCol w="242168"/>
                <a:gridCol w="265832"/>
                <a:gridCol w="254000"/>
              </a:tblGrid>
              <a:tr h="1533525">
                <a:tc>
                  <a:txBody>
                    <a:bodyPr/>
                    <a:lstStyle/>
                    <a:p>
                      <a:pPr algn="l" fontAlgn="b"/>
                      <a:endParaRPr lang="de-DE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Integrated Environment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 err="1">
                          <a:effectLst/>
                        </a:rPr>
                        <a:t>Knowledge</a:t>
                      </a:r>
                      <a:r>
                        <a:rPr lang="de-DE" sz="1100" u="none" strike="noStrike" dirty="0">
                          <a:effectLst/>
                        </a:rPr>
                        <a:t> Editor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API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Query Engine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 err="1">
                          <a:effectLst/>
                        </a:rPr>
                        <a:t>Reasoner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Integration / </a:t>
                      </a:r>
                      <a:r>
                        <a:rPr lang="de-DE" sz="1100" u="none" strike="noStrike" dirty="0" err="1">
                          <a:effectLst/>
                        </a:rPr>
                        <a:t>Enrichment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 err="1">
                          <a:effectLst/>
                        </a:rPr>
                        <a:t>Knowledge</a:t>
                      </a:r>
                      <a:r>
                        <a:rPr lang="de-DE" sz="1100" u="none" strike="noStrike" dirty="0">
                          <a:effectLst/>
                        </a:rPr>
                        <a:t> Base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 err="1">
                          <a:effectLst/>
                        </a:rPr>
                        <a:t>Knowledge</a:t>
                      </a:r>
                      <a:r>
                        <a:rPr lang="de-DE" sz="1100" u="none" strike="noStrike" dirty="0">
                          <a:effectLst/>
                        </a:rPr>
                        <a:t> Resources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Protégé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Virtuoso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Sesame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Apache Jena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Tropbraid</a:t>
                      </a:r>
                      <a:r>
                        <a:rPr lang="de-DE" sz="1100" u="none" strike="noStrike" dirty="0">
                          <a:effectLst/>
                        </a:rPr>
                        <a:t> Suite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 smtClean="0">
                          <a:effectLst/>
                        </a:rPr>
                        <a:t>DBpedia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YAGO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 smtClean="0">
                          <a:effectLst/>
                        </a:rPr>
                        <a:t>*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19050" marB="19050" anchor="b"/>
                </a:tc>
              </a:tr>
            </a:tbl>
          </a:graphicData>
        </a:graphic>
      </p:graphicFrame>
      <p:sp>
        <p:nvSpPr>
          <p:cNvPr id="4" name="Rechteck 3"/>
          <p:cNvSpPr/>
          <p:nvPr/>
        </p:nvSpPr>
        <p:spPr>
          <a:xfrm>
            <a:off x="611560" y="4581128"/>
            <a:ext cx="7128792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92463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3691" y="740321"/>
            <a:ext cx="5153025" cy="3686175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2576" y="740320"/>
            <a:ext cx="5153025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940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2525327"/>
              </p:ext>
            </p:extLst>
          </p:nvPr>
        </p:nvGraphicFramePr>
        <p:xfrm>
          <a:off x="971500" y="1412720"/>
          <a:ext cx="7759701" cy="464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50"/>
                <a:gridCol w="1152160"/>
                <a:gridCol w="4807291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Namespace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Description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URI</a:t>
                      </a:r>
                      <a:endParaRPr lang="de-DE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 smtClean="0">
                          <a:latin typeface="Courier New" pitchFamily="49" charset="0"/>
                          <a:cs typeface="Courier New" pitchFamily="49" charset="0"/>
                        </a:rPr>
                        <a:t>rdf</a:t>
                      </a:r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: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Resource</a:t>
                      </a:r>
                      <a:r>
                        <a:rPr lang="de-DE" sz="1400" dirty="0" smtClean="0"/>
                        <a:t> Description Framework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http://www.w3.org/1999/02/22-rdf-syntax-ns#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 smtClean="0">
                          <a:latin typeface="Courier New" pitchFamily="49" charset="0"/>
                          <a:cs typeface="Courier New" pitchFamily="49" charset="0"/>
                        </a:rPr>
                        <a:t>rdfs</a:t>
                      </a:r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: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RDF Schema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http://www.w3.org/2000/01/rdf-schema#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 smtClean="0">
                          <a:latin typeface="Courier New" pitchFamily="49" charset="0"/>
                          <a:cs typeface="Courier New" pitchFamily="49" charset="0"/>
                        </a:rPr>
                        <a:t>owl</a:t>
                      </a:r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: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Web </a:t>
                      </a:r>
                      <a:r>
                        <a:rPr lang="de-DE" sz="1400" dirty="0" err="1" smtClean="0"/>
                        <a:t>Ontology</a:t>
                      </a:r>
                      <a:r>
                        <a:rPr lang="de-DE" sz="1400" dirty="0" smtClean="0"/>
                        <a:t> Language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http://www.w3.org/2002/07/owl#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 smtClean="0">
                          <a:latin typeface="Courier New" pitchFamily="49" charset="0"/>
                          <a:cs typeface="Courier New" pitchFamily="49" charset="0"/>
                        </a:rPr>
                        <a:t>xsd</a:t>
                      </a:r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: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XML Schema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http://www.w3.org/2001/XMLSchema#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 smtClean="0">
                          <a:latin typeface="Courier New" pitchFamily="49" charset="0"/>
                          <a:cs typeface="Courier New" pitchFamily="49" charset="0"/>
                        </a:rPr>
                        <a:t>dbpedia</a:t>
                      </a:r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: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Dbpedia</a:t>
                      </a:r>
                      <a:r>
                        <a:rPr lang="de-DE" sz="1400" dirty="0" smtClean="0"/>
                        <a:t> </a:t>
                      </a:r>
                      <a:r>
                        <a:rPr lang="de-DE" sz="1400" dirty="0" err="1" smtClean="0"/>
                        <a:t>Resource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&lt;http://dbpedia.org/resource/&gt;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 smtClean="0">
                          <a:latin typeface="Courier New" pitchFamily="49" charset="0"/>
                          <a:cs typeface="Courier New" pitchFamily="49" charset="0"/>
                        </a:rPr>
                        <a:t>dbpedia-owl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Dbpedia</a:t>
                      </a:r>
                      <a:r>
                        <a:rPr lang="de-DE" sz="1400" dirty="0" smtClean="0"/>
                        <a:t> </a:t>
                      </a:r>
                      <a:r>
                        <a:rPr lang="de-DE" sz="1400" dirty="0" err="1" smtClean="0"/>
                        <a:t>Ontology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&lt;http://dbpedia.org/ontology/&gt;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 smtClean="0">
                          <a:latin typeface="Courier New" pitchFamily="49" charset="0"/>
                          <a:cs typeface="Courier New" pitchFamily="49" charset="0"/>
                        </a:rPr>
                        <a:t>dbpprop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Dbpedia</a:t>
                      </a:r>
                      <a:r>
                        <a:rPr lang="de-DE" sz="1400" dirty="0" smtClean="0"/>
                        <a:t> Property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&lt;http://dbpedia.org/property/&gt;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 smtClean="0">
                          <a:latin typeface="Courier New" pitchFamily="49" charset="0"/>
                          <a:cs typeface="Courier New" pitchFamily="49" charset="0"/>
                        </a:rPr>
                        <a:t>yago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YAGO</a:t>
                      </a:r>
                      <a:r>
                        <a:rPr lang="de-DE" sz="1400" baseline="0" dirty="0" smtClean="0"/>
                        <a:t> </a:t>
                      </a:r>
                      <a:r>
                        <a:rPr lang="de-DE" sz="1400" baseline="0" dirty="0" err="1" smtClean="0"/>
                        <a:t>Ontology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Courier New" pitchFamily="49" charset="0"/>
                          <a:cs typeface="Courier New" pitchFamily="49" charset="0"/>
                        </a:rPr>
                        <a:t>&lt;http://dbpedia.org/class/yago/&gt;</a:t>
                      </a:r>
                      <a:endParaRPr lang="de-DE" sz="14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/>
          <p:cNvSpPr/>
          <p:nvPr/>
        </p:nvSpPr>
        <p:spPr bwMode="auto">
          <a:xfrm>
            <a:off x="1043510" y="5373270"/>
            <a:ext cx="2448340" cy="360050"/>
          </a:xfrm>
          <a:prstGeom prst="ellipse">
            <a:avLst/>
          </a:prstGeom>
          <a:solidFill>
            <a:srgbClr val="EAEAEA"/>
          </a:solidFill>
          <a:ln w="19050" cap="flat" cmpd="sng" algn="ctr">
            <a:solidFill>
              <a:srgbClr val="91019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1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wd:Q5592</a:t>
            </a:r>
            <a:endParaRPr kumimoji="0" lang="de-DE" sz="11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6876320" y="5085230"/>
            <a:ext cx="1224170" cy="288040"/>
          </a:xfrm>
          <a:prstGeom prst="rect">
            <a:avLst/>
          </a:prstGeom>
          <a:solidFill>
            <a:srgbClr val="EAEAEA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100" dirty="0" smtClean="0">
                <a:latin typeface="Courier New" pitchFamily="49" charset="0"/>
                <a:cs typeface="Courier New" pitchFamily="49" charset="0"/>
              </a:rPr>
              <a:t>"</a:t>
            </a:r>
            <a:r>
              <a:rPr lang="de-DE" sz="1100" b="1" dirty="0" smtClean="0">
                <a:latin typeface="Courier New" pitchFamily="49" charset="0"/>
                <a:cs typeface="Courier New" pitchFamily="49" charset="0"/>
              </a:rPr>
              <a:t>Michelangelo</a:t>
            </a:r>
            <a:r>
              <a:rPr lang="de-DE" sz="1100" dirty="0" smtClean="0">
                <a:latin typeface="Courier New" pitchFamily="49" charset="0"/>
                <a:cs typeface="Courier New" pitchFamily="49" charset="0"/>
              </a:rPr>
              <a:t>"</a:t>
            </a:r>
          </a:p>
        </p:txBody>
      </p:sp>
      <p:cxnSp>
        <p:nvCxnSpPr>
          <p:cNvPr id="14" name="Gerade Verbindung mit Pfeil 13"/>
          <p:cNvCxnSpPr>
            <a:stCxn id="12" idx="6"/>
            <a:endCxn id="13" idx="1"/>
          </p:cNvCxnSpPr>
          <p:nvPr/>
        </p:nvCxnSpPr>
        <p:spPr bwMode="auto">
          <a:xfrm flipV="1">
            <a:off x="3491850" y="5229250"/>
            <a:ext cx="3384470" cy="324045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Rechteck 14"/>
          <p:cNvSpPr/>
          <p:nvPr/>
        </p:nvSpPr>
        <p:spPr bwMode="auto">
          <a:xfrm>
            <a:off x="6876320" y="5445280"/>
            <a:ext cx="1224170" cy="288040"/>
          </a:xfrm>
          <a:prstGeom prst="rect">
            <a:avLst/>
          </a:prstGeom>
          <a:solidFill>
            <a:srgbClr val="EAEAEA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100" b="1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1475</a:t>
            </a:r>
            <a:endParaRPr lang="de-DE" sz="1100" dirty="0" smtClean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6" name="Gerade Verbindung mit Pfeil 15"/>
          <p:cNvCxnSpPr>
            <a:stCxn id="12" idx="6"/>
            <a:endCxn id="15" idx="1"/>
          </p:cNvCxnSpPr>
          <p:nvPr/>
        </p:nvCxnSpPr>
        <p:spPr bwMode="auto">
          <a:xfrm>
            <a:off x="3491850" y="5553295"/>
            <a:ext cx="3384470" cy="36005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7" name="Ellipse 16"/>
          <p:cNvSpPr/>
          <p:nvPr/>
        </p:nvSpPr>
        <p:spPr bwMode="auto">
          <a:xfrm>
            <a:off x="6444260" y="5805330"/>
            <a:ext cx="2304320" cy="360050"/>
          </a:xfrm>
          <a:prstGeom prst="ellipse">
            <a:avLst/>
          </a:prstGeom>
          <a:solidFill>
            <a:srgbClr val="EAEAEA"/>
          </a:solidFill>
          <a:ln w="19050" cap="flat" cmpd="sng" algn="ctr">
            <a:solidFill>
              <a:srgbClr val="91019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1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wd:Q1474884</a:t>
            </a:r>
            <a:endParaRPr kumimoji="0" lang="de-DE" sz="11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8" name="Gerade Verbindung mit Pfeil 17"/>
          <p:cNvCxnSpPr>
            <a:stCxn id="12" idx="6"/>
            <a:endCxn id="17" idx="2"/>
          </p:cNvCxnSpPr>
          <p:nvPr/>
        </p:nvCxnSpPr>
        <p:spPr bwMode="auto">
          <a:xfrm>
            <a:off x="3491850" y="5553295"/>
            <a:ext cx="2952410" cy="43206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9" name="Textfeld 18"/>
          <p:cNvSpPr txBox="1"/>
          <p:nvPr/>
        </p:nvSpPr>
        <p:spPr>
          <a:xfrm>
            <a:off x="4427980" y="5085230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rdfs:</a:t>
            </a:r>
            <a:r>
              <a:rPr lang="de-DE" sz="1200" b="1" dirty="0" smtClean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label</a:t>
            </a:r>
            <a:endParaRPr lang="de-DE" sz="1200" b="1" dirty="0"/>
          </a:p>
        </p:txBody>
      </p:sp>
      <p:sp>
        <p:nvSpPr>
          <p:cNvPr id="20" name="Textfeld 19"/>
          <p:cNvSpPr txBox="1"/>
          <p:nvPr/>
        </p:nvSpPr>
        <p:spPr>
          <a:xfrm>
            <a:off x="4572000" y="5445280"/>
            <a:ext cx="1486304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200" b="1" dirty="0" smtClean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</a:t>
            </a:r>
            <a:r>
              <a:rPr lang="de-DE" sz="1200" b="1" dirty="0" err="1" smtClean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date_of_birth</a:t>
            </a:r>
            <a:endParaRPr lang="de-DE" sz="1200" b="1" dirty="0"/>
          </a:p>
        </p:txBody>
      </p:sp>
      <p:sp>
        <p:nvSpPr>
          <p:cNvPr id="21" name="Textfeld 20"/>
          <p:cNvSpPr txBox="1"/>
          <p:nvPr/>
        </p:nvSpPr>
        <p:spPr>
          <a:xfrm>
            <a:off x="4611594" y="5785784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</a:t>
            </a:r>
            <a:r>
              <a:rPr lang="de-DE" sz="1200" b="1" dirty="0" err="1" smtClean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movement</a:t>
            </a:r>
            <a:endParaRPr lang="de-DE" sz="1200" b="1" dirty="0"/>
          </a:p>
        </p:txBody>
      </p:sp>
      <p:sp>
        <p:nvSpPr>
          <p:cNvPr id="22" name="Textfeld 21"/>
          <p:cNvSpPr txBox="1"/>
          <p:nvPr/>
        </p:nvSpPr>
        <p:spPr>
          <a:xfrm>
            <a:off x="3773250" y="5528121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…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  <p:bldP spid="17" grpId="0" animBg="1"/>
      <p:bldP spid="19" grpId="0"/>
      <p:bldP spid="20" grpId="0" animBg="1"/>
      <p:bldP spid="2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2627730" y="5085231"/>
            <a:ext cx="439261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Knowledge</a:t>
            </a:r>
            <a:r>
              <a:rPr lang="de-DE" b="1" dirty="0" smtClean="0">
                <a:solidFill>
                  <a:srgbClr val="000000"/>
                </a:solidFill>
              </a:rPr>
              <a:t> Base</a:t>
            </a:r>
          </a:p>
        </p:txBody>
      </p:sp>
      <p:sp>
        <p:nvSpPr>
          <p:cNvPr id="4" name="Rechteck 3"/>
          <p:cNvSpPr/>
          <p:nvPr/>
        </p:nvSpPr>
        <p:spPr bwMode="auto">
          <a:xfrm rot="16200000">
            <a:off x="6840315" y="3825056"/>
            <a:ext cx="331246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Knowledge</a:t>
            </a:r>
            <a:r>
              <a:rPr lang="de-DE" b="1" dirty="0" smtClean="0">
                <a:solidFill>
                  <a:srgbClr val="000000"/>
                </a:solidFill>
              </a:rPr>
              <a:t> Resources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2627730" y="4221110"/>
            <a:ext cx="259236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Query Engine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5364110" y="4221110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Reasoner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2627730" y="3356990"/>
            <a:ext cx="439261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API</a:t>
            </a:r>
          </a:p>
        </p:txBody>
      </p:sp>
      <p:sp>
        <p:nvSpPr>
          <p:cNvPr id="8" name="Rechteck 7"/>
          <p:cNvSpPr/>
          <p:nvPr/>
        </p:nvSpPr>
        <p:spPr bwMode="auto">
          <a:xfrm rot="16200000">
            <a:off x="827479" y="4221111"/>
            <a:ext cx="2520351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Knowledge</a:t>
            </a:r>
            <a:r>
              <a:rPr lang="de-DE" b="1" dirty="0" smtClean="0">
                <a:solidFill>
                  <a:srgbClr val="000000"/>
                </a:solidFill>
              </a:rPr>
              <a:t> Editor</a:t>
            </a:r>
          </a:p>
        </p:txBody>
      </p:sp>
      <p:sp>
        <p:nvSpPr>
          <p:cNvPr id="9" name="L-Form 8"/>
          <p:cNvSpPr/>
          <p:nvPr/>
        </p:nvSpPr>
        <p:spPr bwMode="auto">
          <a:xfrm rot="5400000">
            <a:off x="2735744" y="656616"/>
            <a:ext cx="3312461" cy="7128990"/>
          </a:xfrm>
          <a:prstGeom prst="corner">
            <a:avLst>
              <a:gd name="adj1" fmla="val 21856"/>
              <a:gd name="adj2" fmla="val 19977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Integrated Environment</a:t>
            </a:r>
          </a:p>
        </p:txBody>
      </p:sp>
      <p:sp>
        <p:nvSpPr>
          <p:cNvPr id="10" name="Rechteck 9"/>
          <p:cNvSpPr/>
          <p:nvPr/>
        </p:nvSpPr>
        <p:spPr bwMode="auto">
          <a:xfrm rot="16200000">
            <a:off x="6300240" y="4221111"/>
            <a:ext cx="252035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Data Integration / </a:t>
            </a:r>
          </a:p>
          <a:p>
            <a:pPr algn="ctr"/>
            <a:r>
              <a:rPr lang="de-DE" b="1" dirty="0" smtClean="0">
                <a:solidFill>
                  <a:srgbClr val="000000"/>
                </a:solidFill>
              </a:rPr>
              <a:t>Semantic </a:t>
            </a:r>
            <a:r>
              <a:rPr lang="de-DE" b="1" dirty="0" err="1" smtClean="0">
                <a:solidFill>
                  <a:srgbClr val="000000"/>
                </a:solidFill>
              </a:rPr>
              <a:t>Enrichment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 bwMode="auto">
          <a:xfrm>
            <a:off x="1331550" y="6021360"/>
            <a:ext cx="1944270" cy="432060"/>
          </a:xfrm>
          <a:prstGeom prst="wedgeRoundRectCallout">
            <a:avLst>
              <a:gd name="adj1" fmla="val -14219"/>
              <a:gd name="adj2" fmla="val -140320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Editing</a:t>
            </a:r>
            <a:r>
              <a:rPr lang="de-DE" sz="1600" dirty="0" smtClean="0">
                <a:solidFill>
                  <a:srgbClr val="000000"/>
                </a:solidFill>
              </a:rPr>
              <a:t> ontologies</a:t>
            </a:r>
          </a:p>
        </p:txBody>
      </p:sp>
      <p:sp>
        <p:nvSpPr>
          <p:cNvPr id="12" name="Abgerundete rechteckige Legende 11"/>
          <p:cNvSpPr/>
          <p:nvPr/>
        </p:nvSpPr>
        <p:spPr bwMode="auto">
          <a:xfrm>
            <a:off x="3419840" y="6021360"/>
            <a:ext cx="1944270" cy="432060"/>
          </a:xfrm>
          <a:prstGeom prst="wedgeRoundRectCallout">
            <a:avLst>
              <a:gd name="adj1" fmla="val -14219"/>
              <a:gd name="adj2" fmla="val -140320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Storing</a:t>
            </a:r>
            <a:r>
              <a:rPr lang="de-DE" sz="1600" dirty="0" smtClean="0">
                <a:solidFill>
                  <a:srgbClr val="000000"/>
                </a:solidFill>
              </a:rPr>
              <a:t> ontologies</a:t>
            </a:r>
          </a:p>
        </p:txBody>
      </p:sp>
      <p:sp>
        <p:nvSpPr>
          <p:cNvPr id="13" name="Abgerundete rechteckige Legende 12"/>
          <p:cNvSpPr/>
          <p:nvPr/>
        </p:nvSpPr>
        <p:spPr bwMode="auto">
          <a:xfrm>
            <a:off x="5436120" y="6021360"/>
            <a:ext cx="1584220" cy="432060"/>
          </a:xfrm>
          <a:prstGeom prst="wedgeRoundRectCallout">
            <a:avLst>
              <a:gd name="adj1" fmla="val -8830"/>
              <a:gd name="adj2" fmla="val -31888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Inferencing</a:t>
            </a:r>
          </a:p>
        </p:txBody>
      </p:sp>
      <p:sp>
        <p:nvSpPr>
          <p:cNvPr id="14" name="Abgerundete rechteckige Legende 13"/>
          <p:cNvSpPr/>
          <p:nvPr/>
        </p:nvSpPr>
        <p:spPr bwMode="auto">
          <a:xfrm>
            <a:off x="7092350" y="6021360"/>
            <a:ext cx="1872260" cy="720100"/>
          </a:xfrm>
          <a:prstGeom prst="wedgeRoundRectCallout">
            <a:avLst>
              <a:gd name="adj1" fmla="val -23665"/>
              <a:gd name="adj2" fmla="val -9622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Integrating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knowledge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resources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 bwMode="auto">
          <a:xfrm>
            <a:off x="7020340" y="1700760"/>
            <a:ext cx="1872260" cy="720100"/>
          </a:xfrm>
          <a:prstGeom prst="wedgeRoundRectCallout">
            <a:avLst>
              <a:gd name="adj1" fmla="val 32806"/>
              <a:gd name="adj2" fmla="val 10614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Off-</a:t>
            </a:r>
            <a:r>
              <a:rPr lang="de-DE" sz="1600" dirty="0" err="1" smtClean="0">
                <a:solidFill>
                  <a:srgbClr val="000000"/>
                </a:solidFill>
              </a:rPr>
              <a:t>the</a:t>
            </a:r>
            <a:r>
              <a:rPr lang="de-DE" sz="1600" dirty="0" smtClean="0">
                <a:solidFill>
                  <a:srgbClr val="000000"/>
                </a:solidFill>
              </a:rPr>
              <a:t>-</a:t>
            </a:r>
            <a:r>
              <a:rPr lang="de-DE" sz="1600" dirty="0" err="1" smtClean="0">
                <a:solidFill>
                  <a:srgbClr val="000000"/>
                </a:solidFill>
              </a:rPr>
              <a:t>shelf</a:t>
            </a:r>
            <a:r>
              <a:rPr lang="de-DE" sz="1600" dirty="0" smtClean="0">
                <a:solidFill>
                  <a:srgbClr val="000000"/>
                </a:solidFill>
              </a:rPr>
              <a:t> ontologies</a:t>
            </a:r>
          </a:p>
        </p:txBody>
      </p:sp>
      <p:sp>
        <p:nvSpPr>
          <p:cNvPr id="16" name="Abgerundete rechteckige Legende 15"/>
          <p:cNvSpPr/>
          <p:nvPr/>
        </p:nvSpPr>
        <p:spPr bwMode="auto">
          <a:xfrm>
            <a:off x="5076070" y="1700760"/>
            <a:ext cx="1872260" cy="720100"/>
          </a:xfrm>
          <a:prstGeom prst="wedgeRoundRectCallout">
            <a:avLst>
              <a:gd name="adj1" fmla="val 15000"/>
              <a:gd name="adj2" fmla="val 22387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KB </a:t>
            </a:r>
            <a:r>
              <a:rPr lang="de-DE" sz="1600" dirty="0" err="1" smtClean="0">
                <a:solidFill>
                  <a:srgbClr val="000000"/>
                </a:solidFill>
              </a:rPr>
              <a:t>access</a:t>
            </a:r>
            <a:r>
              <a:rPr lang="de-DE" sz="1600" dirty="0" smtClean="0">
                <a:solidFill>
                  <a:srgbClr val="000000"/>
                </a:solidFill>
              </a:rPr>
              <a:t> via </a:t>
            </a:r>
            <a:r>
              <a:rPr lang="de-DE" sz="1600" dirty="0" err="1" smtClean="0">
                <a:solidFill>
                  <a:srgbClr val="000000"/>
                </a:solidFill>
              </a:rPr>
              <a:t>programming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language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 bwMode="auto">
          <a:xfrm>
            <a:off x="899490" y="1700760"/>
            <a:ext cx="4104570" cy="720100"/>
          </a:xfrm>
          <a:prstGeom prst="wedgeRoundRectCallout">
            <a:avLst>
              <a:gd name="adj1" fmla="val 23122"/>
              <a:gd name="adj2" fmla="val 102181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Product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bundle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many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knowledge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representation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services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-1440679" y="6300176"/>
            <a:ext cx="12529428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hteck 20"/>
          <p:cNvSpPr/>
          <p:nvPr/>
        </p:nvSpPr>
        <p:spPr bwMode="auto">
          <a:xfrm>
            <a:off x="2627730" y="5085231"/>
            <a:ext cx="439261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Knowledge</a:t>
            </a:r>
            <a:r>
              <a:rPr lang="de-DE" b="1" dirty="0" smtClean="0">
                <a:solidFill>
                  <a:srgbClr val="000000"/>
                </a:solidFill>
              </a:rPr>
              <a:t> Base</a:t>
            </a: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6840315" y="3825056"/>
            <a:ext cx="331246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Knowledge</a:t>
            </a:r>
            <a:r>
              <a:rPr lang="de-DE" b="1" dirty="0" smtClean="0">
                <a:solidFill>
                  <a:srgbClr val="000000"/>
                </a:solidFill>
              </a:rPr>
              <a:t> Resources</a:t>
            </a:r>
          </a:p>
        </p:txBody>
      </p:sp>
      <p:sp>
        <p:nvSpPr>
          <p:cNvPr id="23" name="Rechteck 22"/>
          <p:cNvSpPr/>
          <p:nvPr/>
        </p:nvSpPr>
        <p:spPr bwMode="auto">
          <a:xfrm>
            <a:off x="2627730" y="4221110"/>
            <a:ext cx="259236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Query Engine</a:t>
            </a:r>
          </a:p>
        </p:txBody>
      </p:sp>
      <p:sp>
        <p:nvSpPr>
          <p:cNvPr id="24" name="Rechteck 23"/>
          <p:cNvSpPr/>
          <p:nvPr/>
        </p:nvSpPr>
        <p:spPr bwMode="auto">
          <a:xfrm>
            <a:off x="5364110" y="4221110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Reasoner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2627730" y="3356990"/>
            <a:ext cx="439261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API</a:t>
            </a:r>
          </a:p>
        </p:txBody>
      </p:sp>
      <p:sp>
        <p:nvSpPr>
          <p:cNvPr id="26" name="Rechteck 25"/>
          <p:cNvSpPr/>
          <p:nvPr/>
        </p:nvSpPr>
        <p:spPr bwMode="auto">
          <a:xfrm rot="16200000">
            <a:off x="827479" y="4221111"/>
            <a:ext cx="2520351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Knowledge</a:t>
            </a:r>
            <a:r>
              <a:rPr lang="de-DE" b="1" dirty="0" smtClean="0">
                <a:solidFill>
                  <a:srgbClr val="000000"/>
                </a:solidFill>
              </a:rPr>
              <a:t> Editor</a:t>
            </a:r>
          </a:p>
        </p:txBody>
      </p:sp>
      <p:sp>
        <p:nvSpPr>
          <p:cNvPr id="27" name="L-Form 26"/>
          <p:cNvSpPr/>
          <p:nvPr/>
        </p:nvSpPr>
        <p:spPr bwMode="auto">
          <a:xfrm rot="5400000">
            <a:off x="2735744" y="656616"/>
            <a:ext cx="3312461" cy="7128990"/>
          </a:xfrm>
          <a:prstGeom prst="corner">
            <a:avLst>
              <a:gd name="adj1" fmla="val 21856"/>
              <a:gd name="adj2" fmla="val 19977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Integrated Environment</a:t>
            </a:r>
          </a:p>
        </p:txBody>
      </p:sp>
      <p:sp>
        <p:nvSpPr>
          <p:cNvPr id="28" name="Abgerundetes Rechteck 27"/>
          <p:cNvSpPr/>
          <p:nvPr/>
        </p:nvSpPr>
        <p:spPr bwMode="auto">
          <a:xfrm>
            <a:off x="2627730" y="3356990"/>
            <a:ext cx="4392610" cy="2448342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29" name="Rechteck 28"/>
          <p:cNvSpPr/>
          <p:nvPr/>
        </p:nvSpPr>
        <p:spPr bwMode="auto">
          <a:xfrm rot="16200000">
            <a:off x="6300240" y="4221111"/>
            <a:ext cx="252035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Data Integration / </a:t>
            </a:r>
          </a:p>
          <a:p>
            <a:pPr algn="ctr"/>
            <a:r>
              <a:rPr lang="de-DE" b="1" dirty="0" smtClean="0">
                <a:solidFill>
                  <a:srgbClr val="000000"/>
                </a:solidFill>
              </a:rPr>
              <a:t>Semantic </a:t>
            </a:r>
            <a:r>
              <a:rPr lang="de-DE" b="1" dirty="0" err="1" smtClean="0">
                <a:solidFill>
                  <a:srgbClr val="000000"/>
                </a:solidFill>
              </a:rPr>
              <a:t>Enrichment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30" name="Abgerundetes Rechteck 29"/>
          <p:cNvSpPr/>
          <p:nvPr/>
        </p:nvSpPr>
        <p:spPr bwMode="auto">
          <a:xfrm>
            <a:off x="827480" y="2564882"/>
            <a:ext cx="7128990" cy="3312460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31" name="Abgerundete rechteckige Legende 30"/>
          <p:cNvSpPr/>
          <p:nvPr/>
        </p:nvSpPr>
        <p:spPr bwMode="auto">
          <a:xfrm>
            <a:off x="827480" y="1916790"/>
            <a:ext cx="3312460" cy="432060"/>
          </a:xfrm>
          <a:prstGeom prst="wedgeRoundRectCallout">
            <a:avLst>
              <a:gd name="adj1" fmla="val 40022"/>
              <a:gd name="adj2" fmla="val 133284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Topbraid</a:t>
            </a:r>
            <a:r>
              <a:rPr lang="de-DE" sz="1600" dirty="0" smtClean="0">
                <a:solidFill>
                  <a:srgbClr val="000000"/>
                </a:solidFill>
              </a:rPr>
              <a:t> Suite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PoolParty</a:t>
            </a:r>
            <a:r>
              <a:rPr lang="de-DE" sz="1600" dirty="0" smtClean="0">
                <a:solidFill>
                  <a:srgbClr val="000000"/>
                </a:solidFill>
              </a:rPr>
              <a:t> Semantic Suite,  </a:t>
            </a:r>
            <a:r>
              <a:rPr lang="de-DE" sz="1600" dirty="0" err="1" smtClean="0">
                <a:solidFill>
                  <a:srgbClr val="000000"/>
                </a:solidFill>
              </a:rPr>
              <a:t>Semafora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smtClean="0">
                <a:solidFill>
                  <a:srgbClr val="000000"/>
                </a:solidFill>
              </a:rPr>
              <a:t>…</a:t>
            </a:r>
          </a:p>
        </p:txBody>
      </p:sp>
      <p:sp>
        <p:nvSpPr>
          <p:cNvPr id="32" name="Abgerundete rechteckige Legende 31"/>
          <p:cNvSpPr/>
          <p:nvPr/>
        </p:nvSpPr>
        <p:spPr bwMode="auto">
          <a:xfrm>
            <a:off x="827478" y="5949350"/>
            <a:ext cx="2016281" cy="432060"/>
          </a:xfrm>
          <a:prstGeom prst="wedgeRoundRectCallout">
            <a:avLst>
              <a:gd name="adj1" fmla="val 17967"/>
              <a:gd name="adj2" fmla="val -149138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Protégé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Topbraid</a:t>
            </a:r>
            <a:r>
              <a:rPr lang="de-DE" sz="1600" dirty="0" smtClean="0">
                <a:solidFill>
                  <a:srgbClr val="000000"/>
                </a:solidFill>
              </a:rPr>
              <a:t> Composer, …</a:t>
            </a:r>
          </a:p>
        </p:txBody>
      </p:sp>
      <p:sp>
        <p:nvSpPr>
          <p:cNvPr id="33" name="Abgerundete rechteckige Legende 32"/>
          <p:cNvSpPr/>
          <p:nvPr/>
        </p:nvSpPr>
        <p:spPr bwMode="auto">
          <a:xfrm>
            <a:off x="4644010" y="5949350"/>
            <a:ext cx="2160300" cy="432060"/>
          </a:xfrm>
          <a:prstGeom prst="wedgeRoundRectCallout">
            <a:avLst>
              <a:gd name="adj1" fmla="val 34281"/>
              <a:gd name="adj2" fmla="val -323298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Pellet, </a:t>
            </a:r>
            <a:r>
              <a:rPr lang="de-DE" sz="1600" dirty="0" err="1" smtClean="0">
                <a:solidFill>
                  <a:srgbClr val="000000"/>
                </a:solidFill>
              </a:rPr>
              <a:t>FaCT</a:t>
            </a:r>
            <a:r>
              <a:rPr lang="de-DE" sz="1600" dirty="0" smtClean="0">
                <a:solidFill>
                  <a:srgbClr val="000000"/>
                </a:solidFill>
              </a:rPr>
              <a:t>++, </a:t>
            </a:r>
            <a:r>
              <a:rPr lang="de-DE" sz="1600" dirty="0" err="1" smtClean="0">
                <a:solidFill>
                  <a:srgbClr val="000000"/>
                </a:solidFill>
              </a:rPr>
              <a:t>HermiT</a:t>
            </a:r>
            <a:r>
              <a:rPr lang="de-DE" sz="1600" dirty="0" smtClean="0">
                <a:solidFill>
                  <a:srgbClr val="000000"/>
                </a:solidFill>
              </a:rPr>
              <a:t>,..</a:t>
            </a:r>
          </a:p>
        </p:txBody>
      </p:sp>
      <p:sp>
        <p:nvSpPr>
          <p:cNvPr id="34" name="Abgerundete rechteckige Legende 33"/>
          <p:cNvSpPr/>
          <p:nvPr/>
        </p:nvSpPr>
        <p:spPr bwMode="auto">
          <a:xfrm>
            <a:off x="5436120" y="1916790"/>
            <a:ext cx="3456480" cy="432060"/>
          </a:xfrm>
          <a:prstGeom prst="wedgeRoundRectCallout">
            <a:avLst>
              <a:gd name="adj1" fmla="val -35249"/>
              <a:gd name="adj2" fmla="val 286354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Virtuoso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GraphDB</a:t>
            </a:r>
            <a:r>
              <a:rPr lang="de-DE" sz="1600" dirty="0" smtClean="0">
                <a:solidFill>
                  <a:srgbClr val="000000"/>
                </a:solidFill>
              </a:rPr>
              <a:t>, AllegroGraph, rdf4J, </a:t>
            </a:r>
            <a:r>
              <a:rPr lang="de-DE" sz="1600" dirty="0" smtClean="0">
                <a:solidFill>
                  <a:srgbClr val="000000"/>
                </a:solidFill>
              </a:rPr>
              <a:t>Jena, </a:t>
            </a:r>
            <a:r>
              <a:rPr lang="de-DE" sz="1600" dirty="0" smtClean="0">
                <a:solidFill>
                  <a:srgbClr val="000000"/>
                </a:solidFill>
              </a:rPr>
              <a:t>…</a:t>
            </a:r>
          </a:p>
        </p:txBody>
      </p:sp>
      <p:sp>
        <p:nvSpPr>
          <p:cNvPr id="35" name="Abgerundete rechteckige Legende 34"/>
          <p:cNvSpPr/>
          <p:nvPr/>
        </p:nvSpPr>
        <p:spPr bwMode="auto">
          <a:xfrm>
            <a:off x="6876320" y="5949350"/>
            <a:ext cx="2160300" cy="432060"/>
          </a:xfrm>
          <a:prstGeom prst="wedgeRoundRectCallout">
            <a:avLst>
              <a:gd name="adj1" fmla="val 27667"/>
              <a:gd name="adj2" fmla="val -171184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Wikidata, </a:t>
            </a:r>
            <a:r>
              <a:rPr lang="de-DE" sz="1600" dirty="0" err="1" smtClean="0">
                <a:solidFill>
                  <a:srgbClr val="000000"/>
                </a:solidFill>
              </a:rPr>
              <a:t>Dbpedia</a:t>
            </a:r>
            <a:r>
              <a:rPr lang="de-DE" sz="1600" dirty="0" smtClean="0">
                <a:solidFill>
                  <a:srgbClr val="000000"/>
                </a:solidFill>
              </a:rPr>
              <a:t>, YAGO, CYC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smtClean="0">
                <a:solidFill>
                  <a:srgbClr val="000000"/>
                </a:solidFill>
              </a:rPr>
              <a:t>GND, …</a:t>
            </a:r>
          </a:p>
        </p:txBody>
      </p:sp>
      <p:sp>
        <p:nvSpPr>
          <p:cNvPr id="36" name="Abgerundete rechteckige Legende 35"/>
          <p:cNvSpPr/>
          <p:nvPr/>
        </p:nvSpPr>
        <p:spPr bwMode="auto">
          <a:xfrm>
            <a:off x="2893101" y="5949350"/>
            <a:ext cx="1678899" cy="432060"/>
          </a:xfrm>
          <a:prstGeom prst="wedgeRoundRectCallout">
            <a:avLst>
              <a:gd name="adj1" fmla="val -48674"/>
              <a:gd name="adj2" fmla="val -295250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Fuseki</a:t>
            </a:r>
            <a:r>
              <a:rPr lang="de-DE" sz="1600" dirty="0" smtClean="0">
                <a:solidFill>
                  <a:srgbClr val="000000"/>
                </a:solidFill>
              </a:rPr>
              <a:t>,..</a:t>
            </a:r>
          </a:p>
        </p:txBody>
      </p:sp>
      <p:pic>
        <p:nvPicPr>
          <p:cNvPr id="37" name="Picture 6" descr="Bildergebnis fÃ¼r apache jena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100" y="1127255"/>
            <a:ext cx="1067638" cy="71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8" descr="rdf4j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381" y="1228853"/>
            <a:ext cx="954250" cy="578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10" descr="Bildergebnis fÃ¼r graphdb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7275" y="778434"/>
            <a:ext cx="1063197" cy="1063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Bildergebnis fÃ¼r ontostudio log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480" y="1304256"/>
            <a:ext cx="1273825" cy="473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6" descr="Bildergebnis fÃ¼r dbpedi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8981" y="3340601"/>
            <a:ext cx="1014985" cy="62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18" descr="Bildergebnis fÃ¼r wikidat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9320" y="2564880"/>
            <a:ext cx="994646" cy="70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Bildergebnis für poolparty ontology logo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80" b="39640"/>
          <a:stretch/>
        </p:blipFill>
        <p:spPr bwMode="auto">
          <a:xfrm>
            <a:off x="1460031" y="1343692"/>
            <a:ext cx="1324344" cy="38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6" descr="Bildergebnis für protege ontology logo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9" t="18144" r="7883" b="18351"/>
          <a:stretch/>
        </p:blipFill>
        <p:spPr bwMode="auto">
          <a:xfrm>
            <a:off x="-569275" y="5913292"/>
            <a:ext cx="1296450" cy="50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Bildergebnis für yago ontolgoy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0579" y="4119150"/>
            <a:ext cx="1152128" cy="594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Bildergebnis für cycorp logo ontology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3" t="27956" r="3886" b="31624"/>
          <a:stretch/>
        </p:blipFill>
        <p:spPr bwMode="auto">
          <a:xfrm>
            <a:off x="9083859" y="4851251"/>
            <a:ext cx="960107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Bildergebnis für gnd dnb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917" y="5396231"/>
            <a:ext cx="747850" cy="7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Bildergebnis für topbraid suite logo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2576" y="1384473"/>
            <a:ext cx="1944216" cy="437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899600" y="4032486"/>
            <a:ext cx="4392610" cy="43206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Integration / </a:t>
            </a: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</a:t>
            </a: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mantic</a:t>
            </a:r>
            <a:r>
              <a:rPr kumimoji="0" lang="de-DE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b="1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Enrichment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lussdiagramm: Magnetplattenspeicher 3"/>
          <p:cNvSpPr/>
          <p:nvPr/>
        </p:nvSpPr>
        <p:spPr bwMode="auto">
          <a:xfrm>
            <a:off x="899600" y="3024346"/>
            <a:ext cx="4392610" cy="864120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Knowledge</a:t>
            </a: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Base / Query Engine / </a:t>
            </a:r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Reasoner</a:t>
            </a:r>
            <a:endParaRPr lang="de-DE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lussdiagramm: Magnetplattenspeicher 4"/>
          <p:cNvSpPr/>
          <p:nvPr/>
        </p:nvSpPr>
        <p:spPr bwMode="auto">
          <a:xfrm>
            <a:off x="1043620" y="4680576"/>
            <a:ext cx="504070" cy="432060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de-DE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899600" y="1844802"/>
            <a:ext cx="439261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Agents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899600" y="1008066"/>
            <a:ext cx="4392610" cy="3600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User Interface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ussdiagramm: Magnetplattenspeicher 7"/>
          <p:cNvSpPr/>
          <p:nvPr/>
        </p:nvSpPr>
        <p:spPr bwMode="auto">
          <a:xfrm>
            <a:off x="1115630" y="4752586"/>
            <a:ext cx="504070" cy="432060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de-DE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lussdiagramm: Magnetplattenspeicher 8"/>
          <p:cNvSpPr/>
          <p:nvPr/>
        </p:nvSpPr>
        <p:spPr bwMode="auto">
          <a:xfrm>
            <a:off x="1907740" y="4680576"/>
            <a:ext cx="504070" cy="432060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de-DE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lussdiagramm: Magnetplattenspeicher 9"/>
          <p:cNvSpPr/>
          <p:nvPr/>
        </p:nvSpPr>
        <p:spPr bwMode="auto">
          <a:xfrm>
            <a:off x="2771860" y="4680576"/>
            <a:ext cx="504070" cy="432060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de-DE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Gefaltete Ecke 10"/>
          <p:cNvSpPr/>
          <p:nvPr/>
        </p:nvSpPr>
        <p:spPr bwMode="auto">
          <a:xfrm>
            <a:off x="3635980" y="4680576"/>
            <a:ext cx="360050" cy="432060"/>
          </a:xfrm>
          <a:prstGeom prst="foldedCorner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lang="de-DE" sz="1600" b="1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Gefaltete Ecke 11"/>
          <p:cNvSpPr/>
          <p:nvPr/>
        </p:nvSpPr>
        <p:spPr bwMode="auto">
          <a:xfrm>
            <a:off x="3707990" y="4752586"/>
            <a:ext cx="360050" cy="432060"/>
          </a:xfrm>
          <a:prstGeom prst="foldedCorner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lang="de-DE" sz="1600" b="1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Gefaltete Ecke 12"/>
          <p:cNvSpPr/>
          <p:nvPr/>
        </p:nvSpPr>
        <p:spPr bwMode="auto">
          <a:xfrm>
            <a:off x="3780000" y="4824596"/>
            <a:ext cx="360050" cy="432060"/>
          </a:xfrm>
          <a:prstGeom prst="foldedCorner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lang="de-DE" sz="1600" b="1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Gefaltete Ecke 13"/>
          <p:cNvSpPr/>
          <p:nvPr/>
        </p:nvSpPr>
        <p:spPr bwMode="auto">
          <a:xfrm>
            <a:off x="4428090" y="4608566"/>
            <a:ext cx="360050" cy="432060"/>
          </a:xfrm>
          <a:prstGeom prst="foldedCorner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lang="de-DE" sz="1600" b="1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Gefaltete Ecke 14"/>
          <p:cNvSpPr/>
          <p:nvPr/>
        </p:nvSpPr>
        <p:spPr bwMode="auto">
          <a:xfrm>
            <a:off x="4500100" y="4680576"/>
            <a:ext cx="360050" cy="432060"/>
          </a:xfrm>
          <a:prstGeom prst="foldedCorner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lang="de-DE" sz="1600" b="1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efaltete Ecke 15"/>
          <p:cNvSpPr/>
          <p:nvPr/>
        </p:nvSpPr>
        <p:spPr bwMode="auto">
          <a:xfrm>
            <a:off x="4572110" y="4752586"/>
            <a:ext cx="360050" cy="432060"/>
          </a:xfrm>
          <a:prstGeom prst="foldedCorner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lang="de-DE" sz="1600" b="1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11560" y="5184646"/>
            <a:ext cx="5142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Ontologies, Databases, Web Pages, </a:t>
            </a:r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Documents</a:t>
            </a: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, …</a:t>
            </a:r>
            <a:endParaRPr lang="de-DE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Pfeil nach oben 17"/>
          <p:cNvSpPr/>
          <p:nvPr/>
        </p:nvSpPr>
        <p:spPr bwMode="auto">
          <a:xfrm>
            <a:off x="2987890" y="3816456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Pfeil nach oben 18"/>
          <p:cNvSpPr/>
          <p:nvPr/>
        </p:nvSpPr>
        <p:spPr bwMode="auto">
          <a:xfrm>
            <a:off x="1187640" y="4392536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Pfeil nach oben 19"/>
          <p:cNvSpPr/>
          <p:nvPr/>
        </p:nvSpPr>
        <p:spPr bwMode="auto">
          <a:xfrm>
            <a:off x="2051760" y="4392536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Pfeil nach oben 20"/>
          <p:cNvSpPr/>
          <p:nvPr/>
        </p:nvSpPr>
        <p:spPr bwMode="auto">
          <a:xfrm>
            <a:off x="2915880" y="4392536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Pfeil nach oben und unten 21"/>
          <p:cNvSpPr/>
          <p:nvPr/>
        </p:nvSpPr>
        <p:spPr bwMode="auto">
          <a:xfrm>
            <a:off x="2987890" y="1368116"/>
            <a:ext cx="216030" cy="288040"/>
          </a:xfrm>
          <a:prstGeom prst="up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Pfeil nach oben 22"/>
          <p:cNvSpPr/>
          <p:nvPr/>
        </p:nvSpPr>
        <p:spPr bwMode="auto">
          <a:xfrm>
            <a:off x="3707990" y="4392536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Pfeil nach oben und unten 23"/>
          <p:cNvSpPr/>
          <p:nvPr/>
        </p:nvSpPr>
        <p:spPr bwMode="auto">
          <a:xfrm>
            <a:off x="2987890" y="2636904"/>
            <a:ext cx="216030" cy="288040"/>
          </a:xfrm>
          <a:prstGeom prst="up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Pfeil nach oben 24"/>
          <p:cNvSpPr/>
          <p:nvPr/>
        </p:nvSpPr>
        <p:spPr bwMode="auto">
          <a:xfrm>
            <a:off x="4500100" y="4392536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feld 26"/>
          <p:cNvSpPr txBox="1"/>
          <p:nvPr/>
        </p:nvSpPr>
        <p:spPr>
          <a:xfrm>
            <a:off x="7104965" y="4581130"/>
            <a:ext cx="124425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Legend:</a:t>
            </a:r>
          </a:p>
          <a:p>
            <a:pPr algn="ctr"/>
            <a:r>
              <a:rPr lang="de-DE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endParaRPr lang="de-DE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Data Flow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hteck 27"/>
          <p:cNvSpPr/>
          <p:nvPr/>
        </p:nvSpPr>
        <p:spPr bwMode="auto">
          <a:xfrm>
            <a:off x="6840844" y="4869170"/>
            <a:ext cx="21603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Pfeil nach oben 28"/>
          <p:cNvSpPr/>
          <p:nvPr/>
        </p:nvSpPr>
        <p:spPr bwMode="auto">
          <a:xfrm>
            <a:off x="6840844" y="5157210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hteck 29"/>
          <p:cNvSpPr/>
          <p:nvPr/>
        </p:nvSpPr>
        <p:spPr bwMode="auto">
          <a:xfrm>
            <a:off x="6768834" y="4509120"/>
            <a:ext cx="1619590" cy="112468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Abgerundete rechteckige Legende 30"/>
          <p:cNvSpPr/>
          <p:nvPr/>
        </p:nvSpPr>
        <p:spPr bwMode="auto">
          <a:xfrm>
            <a:off x="5724270" y="1296106"/>
            <a:ext cx="2771750" cy="720100"/>
          </a:xfrm>
          <a:prstGeom prst="wedgeRoundRectCallout">
            <a:avLst>
              <a:gd name="adj1" fmla="val -64564"/>
              <a:gd name="adj2" fmla="val 59365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Java, C#, Ruby, Scala, </a:t>
            </a: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Clojure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Lisp, …</a:t>
            </a:r>
          </a:p>
        </p:txBody>
      </p:sp>
      <p:sp>
        <p:nvSpPr>
          <p:cNvPr id="33" name="Abgerundete rechteckige Legende 32"/>
          <p:cNvSpPr/>
          <p:nvPr/>
        </p:nvSpPr>
        <p:spPr bwMode="auto">
          <a:xfrm>
            <a:off x="5724270" y="2808316"/>
            <a:ext cx="2771750" cy="720100"/>
          </a:xfrm>
          <a:prstGeom prst="wedgeRoundRectCallout">
            <a:avLst>
              <a:gd name="adj1" fmla="val -64564"/>
              <a:gd name="adj2" fmla="val 59365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Jena, AllegroGraph, OWLIM,</a:t>
            </a:r>
            <a:r>
              <a:rPr kumimoji="0" lang="de-DE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Virtuoso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…</a:t>
            </a:r>
          </a:p>
        </p:txBody>
      </p:sp>
      <p:sp>
        <p:nvSpPr>
          <p:cNvPr id="34" name="Abgerundete rechteckige Legende 33"/>
          <p:cNvSpPr/>
          <p:nvPr/>
        </p:nvSpPr>
        <p:spPr bwMode="auto">
          <a:xfrm>
            <a:off x="5724270" y="3600426"/>
            <a:ext cx="2771750" cy="720100"/>
          </a:xfrm>
          <a:prstGeom prst="wedgeRoundRectCallout">
            <a:avLst>
              <a:gd name="adj1" fmla="val -64564"/>
              <a:gd name="adj2" fmla="val 59365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Stanbol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Any23, </a:t>
            </a: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Nutch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Triplfy</a:t>
            </a: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 …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899600" y="2924938"/>
            <a:ext cx="439261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</a:p>
        </p:txBody>
      </p:sp>
      <p:sp>
        <p:nvSpPr>
          <p:cNvPr id="35" name="Rechteck 34"/>
          <p:cNvSpPr/>
          <p:nvPr/>
        </p:nvSpPr>
        <p:spPr bwMode="auto">
          <a:xfrm>
            <a:off x="899592" y="1628800"/>
            <a:ext cx="439261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</a:p>
        </p:txBody>
      </p:sp>
      <p:sp>
        <p:nvSpPr>
          <p:cNvPr id="36" name="Abgerundete rechteckige Legende 35"/>
          <p:cNvSpPr/>
          <p:nvPr/>
        </p:nvSpPr>
        <p:spPr bwMode="auto">
          <a:xfrm>
            <a:off x="5724128" y="476672"/>
            <a:ext cx="2771750" cy="720100"/>
          </a:xfrm>
          <a:prstGeom prst="wedgeRoundRectCallout">
            <a:avLst>
              <a:gd name="adj1" fmla="val -64564"/>
              <a:gd name="adj2" fmla="val 59365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HTML/CSS, JavaScript, …</a:t>
            </a:r>
          </a:p>
        </p:txBody>
      </p:sp>
      <p:sp>
        <p:nvSpPr>
          <p:cNvPr id="37" name="Rechteck 36"/>
          <p:cNvSpPr/>
          <p:nvPr/>
        </p:nvSpPr>
        <p:spPr>
          <a:xfrm>
            <a:off x="-972503" y="5318662"/>
            <a:ext cx="11305256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ussdiagramm: Magnetplattenspeicher 2"/>
          <p:cNvSpPr/>
          <p:nvPr/>
        </p:nvSpPr>
        <p:spPr bwMode="auto">
          <a:xfrm>
            <a:off x="971600" y="4509222"/>
            <a:ext cx="4392610" cy="864120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Knowledge</a:t>
            </a: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Base / Query Engine</a:t>
            </a:r>
          </a:p>
        </p:txBody>
      </p:sp>
      <p:sp>
        <p:nvSpPr>
          <p:cNvPr id="4" name="Rechteck 3"/>
          <p:cNvSpPr/>
          <p:nvPr/>
        </p:nvSpPr>
        <p:spPr bwMode="auto">
          <a:xfrm>
            <a:off x="971600" y="2348830"/>
            <a:ext cx="4392610" cy="18002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DE" sz="1600" b="1" dirty="0">
                <a:latin typeface="Arial" panose="020B0604020202020204" pitchFamily="34" charset="0"/>
                <a:cs typeface="Arial" panose="020B0604020202020204" pitchFamily="34" charset="0"/>
              </a:rPr>
              <a:t>Virtual Museum Guide </a:t>
            </a:r>
            <a:endParaRPr lang="de-DE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/>
          <p:cNvSpPr/>
          <p:nvPr/>
        </p:nvSpPr>
        <p:spPr bwMode="auto">
          <a:xfrm>
            <a:off x="971600" y="1124752"/>
            <a:ext cx="4392610" cy="7201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Presentation</a:t>
            </a: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Virtual Museum Guide GUI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Pfeil nach oben 6"/>
          <p:cNvSpPr/>
          <p:nvPr/>
        </p:nvSpPr>
        <p:spPr bwMode="auto">
          <a:xfrm>
            <a:off x="3059890" y="5301332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Pfeil nach oben und unten 7"/>
          <p:cNvSpPr/>
          <p:nvPr/>
        </p:nvSpPr>
        <p:spPr bwMode="auto">
          <a:xfrm>
            <a:off x="3059890" y="1844852"/>
            <a:ext cx="216030" cy="288040"/>
          </a:xfrm>
          <a:prstGeom prst="up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Pfeil nach oben und unten 8"/>
          <p:cNvSpPr/>
          <p:nvPr/>
        </p:nvSpPr>
        <p:spPr bwMode="auto">
          <a:xfrm>
            <a:off x="3059890" y="4149072"/>
            <a:ext cx="216030" cy="288040"/>
          </a:xfrm>
          <a:prstGeom prst="up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hteck 10"/>
          <p:cNvSpPr/>
          <p:nvPr/>
        </p:nvSpPr>
        <p:spPr bwMode="auto">
          <a:xfrm>
            <a:off x="1403648" y="3140940"/>
            <a:ext cx="814931" cy="64809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Arts</a:t>
            </a: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3253013" y="3138522"/>
            <a:ext cx="814931" cy="64809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Story Gene-ration</a:t>
            </a:r>
          </a:p>
        </p:txBody>
      </p:sp>
      <p:sp>
        <p:nvSpPr>
          <p:cNvPr id="13" name="Rechteck 12"/>
          <p:cNvSpPr/>
          <p:nvPr/>
        </p:nvSpPr>
        <p:spPr bwMode="auto">
          <a:xfrm>
            <a:off x="4189117" y="3138522"/>
            <a:ext cx="814931" cy="64809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NLP</a:t>
            </a:r>
          </a:p>
        </p:txBody>
      </p:sp>
      <p:grpSp>
        <p:nvGrpSpPr>
          <p:cNvPr id="15" name="Gruppieren 14"/>
          <p:cNvGrpSpPr>
            <a:grpSpLocks noChangeAspect="1"/>
          </p:cNvGrpSpPr>
          <p:nvPr/>
        </p:nvGrpSpPr>
        <p:grpSpPr>
          <a:xfrm>
            <a:off x="281927" y="588241"/>
            <a:ext cx="1379102" cy="1080150"/>
            <a:chOff x="3419840" y="1268700"/>
            <a:chExt cx="2815057" cy="2204830"/>
          </a:xfrm>
        </p:grpSpPr>
        <p:pic>
          <p:nvPicPr>
            <p:cNvPr id="16" name="Bild 17" descr="Staedel_InteraktionsAusblick2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19840" y="1268700"/>
              <a:ext cx="2815057" cy="2204830"/>
            </a:xfrm>
            <a:prstGeom prst="rect">
              <a:avLst/>
            </a:prstGeom>
          </p:spPr>
        </p:pic>
        <p:pic>
          <p:nvPicPr>
            <p:cNvPr id="1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 l="21471" t="39920" r="28055" b="18920"/>
            <a:stretch>
              <a:fillRect/>
            </a:stretch>
          </p:blipFill>
          <p:spPr bwMode="auto">
            <a:xfrm>
              <a:off x="3663632" y="1556739"/>
              <a:ext cx="2298441" cy="12241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1" name="Rechteck 20"/>
          <p:cNvSpPr/>
          <p:nvPr/>
        </p:nvSpPr>
        <p:spPr bwMode="auto">
          <a:xfrm>
            <a:off x="971478" y="4437112"/>
            <a:ext cx="439261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</a:p>
        </p:txBody>
      </p:sp>
      <p:sp>
        <p:nvSpPr>
          <p:cNvPr id="22" name="Rechteck 21"/>
          <p:cNvSpPr/>
          <p:nvPr/>
        </p:nvSpPr>
        <p:spPr bwMode="auto">
          <a:xfrm>
            <a:off x="971600" y="2132856"/>
            <a:ext cx="439261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</a:p>
        </p:txBody>
      </p:sp>
      <p:sp>
        <p:nvSpPr>
          <p:cNvPr id="23" name="Rechteck 22"/>
          <p:cNvSpPr/>
          <p:nvPr/>
        </p:nvSpPr>
        <p:spPr bwMode="auto">
          <a:xfrm>
            <a:off x="2316909" y="3140940"/>
            <a:ext cx="814931" cy="64809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User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24" name="Textfeld 23"/>
          <p:cNvSpPr txBox="1"/>
          <p:nvPr/>
        </p:nvSpPr>
        <p:spPr>
          <a:xfrm>
            <a:off x="7212387" y="6696810"/>
            <a:ext cx="124425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Legend:</a:t>
            </a:r>
          </a:p>
          <a:p>
            <a:pPr algn="ctr"/>
            <a:r>
              <a:rPr lang="de-DE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endParaRPr lang="de-DE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Data Flow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6948266" y="6984850"/>
            <a:ext cx="21603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Pfeil nach oben 25"/>
          <p:cNvSpPr/>
          <p:nvPr/>
        </p:nvSpPr>
        <p:spPr bwMode="auto">
          <a:xfrm>
            <a:off x="6948266" y="7272890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6876256" y="6624800"/>
            <a:ext cx="1619590" cy="112468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Abgerundete rechteckige Legende 27"/>
          <p:cNvSpPr/>
          <p:nvPr/>
        </p:nvSpPr>
        <p:spPr bwMode="auto">
          <a:xfrm>
            <a:off x="5724270" y="2636892"/>
            <a:ext cx="2771750" cy="720100"/>
          </a:xfrm>
          <a:prstGeom prst="wedgeRoundRectCallout">
            <a:avLst>
              <a:gd name="adj1" fmla="val -64564"/>
              <a:gd name="adj2" fmla="val 59365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incl. </a:t>
            </a:r>
            <a:r>
              <a:rPr lang="de-DE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libraries</a:t>
            </a:r>
            <a:endParaRPr kumimoji="0" lang="de-DE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Abgerundete rechteckige Legende 28"/>
          <p:cNvSpPr/>
          <p:nvPr/>
        </p:nvSpPr>
        <p:spPr bwMode="auto">
          <a:xfrm>
            <a:off x="5724270" y="4411964"/>
            <a:ext cx="2771750" cy="385188"/>
          </a:xfrm>
          <a:prstGeom prst="wedgeRoundRectCallout">
            <a:avLst>
              <a:gd name="adj1" fmla="val -64564"/>
              <a:gd name="adj2" fmla="val 59365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Sesame</a:t>
            </a:r>
            <a:endParaRPr kumimoji="0" lang="de-DE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Abgerundete rechteckige Legende 30"/>
          <p:cNvSpPr/>
          <p:nvPr/>
        </p:nvSpPr>
        <p:spPr bwMode="auto">
          <a:xfrm>
            <a:off x="5724128" y="476672"/>
            <a:ext cx="2771750" cy="720100"/>
          </a:xfrm>
          <a:prstGeom prst="wedgeRoundRectCallout">
            <a:avLst>
              <a:gd name="adj1" fmla="val -64564"/>
              <a:gd name="adj2" fmla="val 59365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HTML/CSS, JavaScript incl. </a:t>
            </a:r>
            <a:r>
              <a:rPr kumimoji="0" lang="de-DE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libraries</a:t>
            </a:r>
            <a:endParaRPr kumimoji="0" lang="de-DE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Abgerundete rechteckige Legende 31"/>
          <p:cNvSpPr/>
          <p:nvPr/>
        </p:nvSpPr>
        <p:spPr bwMode="auto">
          <a:xfrm>
            <a:off x="5724128" y="1844824"/>
            <a:ext cx="2771750" cy="360050"/>
          </a:xfrm>
          <a:prstGeom prst="wedgeRoundRectCallout">
            <a:avLst>
              <a:gd name="adj1" fmla="val -64564"/>
              <a:gd name="adj2" fmla="val 59365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REST</a:t>
            </a:r>
          </a:p>
        </p:txBody>
      </p:sp>
      <p:sp>
        <p:nvSpPr>
          <p:cNvPr id="33" name="Rechteck 32"/>
          <p:cNvSpPr/>
          <p:nvPr/>
        </p:nvSpPr>
        <p:spPr bwMode="auto">
          <a:xfrm>
            <a:off x="971600" y="6237306"/>
            <a:ext cx="439261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Extraction</a:t>
            </a: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Scripts</a:t>
            </a:r>
          </a:p>
        </p:txBody>
      </p:sp>
      <p:sp>
        <p:nvSpPr>
          <p:cNvPr id="34" name="Flussdiagramm: Magnetplattenspeicher 33"/>
          <p:cNvSpPr/>
          <p:nvPr/>
        </p:nvSpPr>
        <p:spPr bwMode="auto">
          <a:xfrm>
            <a:off x="2411760" y="6741376"/>
            <a:ext cx="1512210" cy="432060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DBpedia</a:t>
            </a:r>
            <a:endParaRPr lang="de-DE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Pfeil nach oben 34"/>
          <p:cNvSpPr/>
          <p:nvPr/>
        </p:nvSpPr>
        <p:spPr bwMode="auto">
          <a:xfrm>
            <a:off x="3059850" y="6453336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Pfeil nach oben 35"/>
          <p:cNvSpPr/>
          <p:nvPr/>
        </p:nvSpPr>
        <p:spPr bwMode="auto">
          <a:xfrm>
            <a:off x="3059832" y="5949280"/>
            <a:ext cx="216030" cy="288040"/>
          </a:xfrm>
          <a:prstGeom prst="up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835" y="6704818"/>
            <a:ext cx="760744" cy="468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Gefaltete Ecke 37"/>
          <p:cNvSpPr/>
          <p:nvPr/>
        </p:nvSpPr>
        <p:spPr bwMode="auto">
          <a:xfrm>
            <a:off x="2987758" y="5539855"/>
            <a:ext cx="360050" cy="432060"/>
          </a:xfrm>
          <a:prstGeom prst="foldedCorner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lang="de-DE" sz="1600" b="1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3382447" y="5564941"/>
            <a:ext cx="1802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ArtsOntology.owl</a:t>
            </a:r>
            <a:endParaRPr lang="de-DE" dirty="0"/>
          </a:p>
        </p:txBody>
      </p:sp>
      <p:cxnSp>
        <p:nvCxnSpPr>
          <p:cNvPr id="40" name="Gerader Verbinder 39"/>
          <p:cNvCxnSpPr/>
          <p:nvPr/>
        </p:nvCxnSpPr>
        <p:spPr>
          <a:xfrm flipV="1">
            <a:off x="53760" y="5445222"/>
            <a:ext cx="8694704" cy="7201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feld 40"/>
          <p:cNvSpPr txBox="1"/>
          <p:nvPr/>
        </p:nvSpPr>
        <p:spPr>
          <a:xfrm rot="16200000">
            <a:off x="-63036" y="6124806"/>
            <a:ext cx="818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Offline</a:t>
            </a:r>
            <a:endParaRPr lang="de-DE" dirty="0"/>
          </a:p>
        </p:txBody>
      </p:sp>
      <p:sp>
        <p:nvSpPr>
          <p:cNvPr id="43" name="Textfeld 42"/>
          <p:cNvSpPr txBox="1"/>
          <p:nvPr/>
        </p:nvSpPr>
        <p:spPr>
          <a:xfrm rot="16200000">
            <a:off x="-54541" y="3064288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Online</a:t>
            </a:r>
            <a:endParaRPr lang="de-DE" dirty="0"/>
          </a:p>
        </p:txBody>
      </p:sp>
      <p:sp>
        <p:nvSpPr>
          <p:cNvPr id="44" name="Abgerundete rechteckige Legende 43"/>
          <p:cNvSpPr/>
          <p:nvPr/>
        </p:nvSpPr>
        <p:spPr bwMode="auto">
          <a:xfrm>
            <a:off x="5724128" y="5996140"/>
            <a:ext cx="2771750" cy="385188"/>
          </a:xfrm>
          <a:prstGeom prst="wedgeRoundRectCallout">
            <a:avLst>
              <a:gd name="adj1" fmla="val -64564"/>
              <a:gd name="adj2" fmla="val 59365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SPARQL</a:t>
            </a:r>
            <a:r>
              <a:rPr kumimoji="0" lang="de-DE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kumimoji="0" lang="de-DE" sz="16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endpoint</a:t>
            </a:r>
            <a:endParaRPr kumimoji="0" lang="de-DE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-1056046" y="6938914"/>
            <a:ext cx="11305256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1" grpId="0" animBg="1"/>
      <p:bldP spid="32" grpId="0" animBg="1"/>
      <p:bldP spid="4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3510" y="2348850"/>
            <a:ext cx="7804820" cy="33844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hteck 2"/>
          <p:cNvSpPr/>
          <p:nvPr/>
        </p:nvSpPr>
        <p:spPr>
          <a:xfrm>
            <a:off x="-2009792" y="5301208"/>
            <a:ext cx="13911424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Our Community Place Sandbo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564904"/>
            <a:ext cx="2664416" cy="2474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llipse 5"/>
          <p:cNvSpPr/>
          <p:nvPr/>
        </p:nvSpPr>
        <p:spPr bwMode="auto">
          <a:xfrm>
            <a:off x="2915860" y="1438248"/>
            <a:ext cx="2592360" cy="11521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Perceiving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Seeing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listening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feeling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</a:t>
            </a:r>
          </a:p>
        </p:txBody>
      </p:sp>
      <p:sp>
        <p:nvSpPr>
          <p:cNvPr id="7" name="Ellipse 6"/>
          <p:cNvSpPr/>
          <p:nvPr/>
        </p:nvSpPr>
        <p:spPr bwMode="auto">
          <a:xfrm>
            <a:off x="4644100" y="2302368"/>
            <a:ext cx="3312276" cy="11521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Learning, Knowing, Reasoning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 Thinking, planning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</a:t>
            </a:r>
          </a:p>
        </p:txBody>
      </p:sp>
      <p:sp>
        <p:nvSpPr>
          <p:cNvPr id="8" name="Ellipse 7"/>
          <p:cNvSpPr/>
          <p:nvPr/>
        </p:nvSpPr>
        <p:spPr bwMode="auto">
          <a:xfrm>
            <a:off x="3563950" y="4606688"/>
            <a:ext cx="2592360" cy="11521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kumimoji="0" lang="de-DE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cting</a:t>
            </a:r>
            <a:endParaRPr kumimoji="0" lang="de-DE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Ellipse 8"/>
          <p:cNvSpPr/>
          <p:nvPr/>
        </p:nvSpPr>
        <p:spPr bwMode="auto">
          <a:xfrm>
            <a:off x="4716110" y="3526538"/>
            <a:ext cx="2808218" cy="11521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Communicating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Speaking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writing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</a:t>
            </a:r>
          </a:p>
        </p:txBody>
      </p:sp>
      <p:sp>
        <p:nvSpPr>
          <p:cNvPr id="2" name="Rechteck 1"/>
          <p:cNvSpPr/>
          <p:nvPr/>
        </p:nvSpPr>
        <p:spPr>
          <a:xfrm>
            <a:off x="-1224564" y="5452360"/>
            <a:ext cx="10873208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5984382"/>
              </p:ext>
            </p:extLst>
          </p:nvPr>
        </p:nvGraphicFramePr>
        <p:xfrm>
          <a:off x="1115520" y="1556740"/>
          <a:ext cx="7759701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280"/>
                <a:gridCol w="1656230"/>
                <a:gridCol w="4663191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Environment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Percepts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and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Actions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Thermostat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Room</a:t>
                      </a:r>
                      <a:r>
                        <a:rPr lang="de-DE" dirty="0" smtClean="0"/>
                        <a:t> and </a:t>
                      </a:r>
                      <a:r>
                        <a:rPr lang="de-DE" dirty="0" err="1" smtClean="0"/>
                        <a:t>heating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Measures</a:t>
                      </a:r>
                      <a:r>
                        <a:rPr lang="de-DE" baseline="0" dirty="0" smtClean="0"/>
                        <a:t> temperature and </a:t>
                      </a:r>
                      <a:r>
                        <a:rPr lang="de-DE" baseline="0" dirty="0" err="1" smtClean="0"/>
                        <a:t>adjusts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heating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accordingly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Softbot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Internet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Crawls web </a:t>
                      </a:r>
                      <a:r>
                        <a:rPr lang="de-DE" dirty="0" err="1" smtClean="0"/>
                        <a:t>pages</a:t>
                      </a:r>
                      <a:r>
                        <a:rPr lang="de-DE" dirty="0" smtClean="0"/>
                        <a:t>, </a:t>
                      </a:r>
                      <a:r>
                        <a:rPr lang="de-DE" dirty="0" err="1" smtClean="0"/>
                        <a:t>extracts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information</a:t>
                      </a:r>
                      <a:r>
                        <a:rPr lang="de-DE" dirty="0" smtClean="0"/>
                        <a:t> (e.g., </a:t>
                      </a:r>
                      <a:r>
                        <a:rPr lang="de-DE" dirty="0" err="1" smtClean="0"/>
                        <a:t>compares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prices</a:t>
                      </a:r>
                      <a:r>
                        <a:rPr lang="de-DE" dirty="0" smtClean="0"/>
                        <a:t>), </a:t>
                      </a:r>
                      <a:r>
                        <a:rPr lang="de-DE" dirty="0" err="1" smtClean="0"/>
                        <a:t>makes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recommendations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or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even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purchases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autonomously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Robot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Home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Performs</a:t>
                      </a:r>
                      <a:r>
                        <a:rPr lang="de-DE" dirty="0" smtClean="0"/>
                        <a:t> simple </a:t>
                      </a:r>
                      <a:r>
                        <a:rPr lang="de-DE" dirty="0" err="1" smtClean="0"/>
                        <a:t>household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tasks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like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vacuum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cleaning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Human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World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Performs</a:t>
                      </a:r>
                      <a:r>
                        <a:rPr lang="de-DE" dirty="0" smtClean="0"/>
                        <a:t> all </a:t>
                      </a:r>
                      <a:r>
                        <a:rPr lang="de-DE" dirty="0" err="1" smtClean="0"/>
                        <a:t>sorts</a:t>
                      </a:r>
                      <a:r>
                        <a:rPr lang="de-DE" dirty="0" smtClean="0"/>
                        <a:t> of </a:t>
                      </a:r>
                      <a:r>
                        <a:rPr lang="de-DE" dirty="0" err="1" smtClean="0"/>
                        <a:t>things</a:t>
                      </a:r>
                      <a:r>
                        <a:rPr lang="de-DE" dirty="0" smtClean="0"/>
                        <a:t>, </a:t>
                      </a:r>
                      <a:r>
                        <a:rPr lang="de-DE" dirty="0" err="1" smtClean="0"/>
                        <a:t>some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better</a:t>
                      </a:r>
                      <a:r>
                        <a:rPr lang="de-DE" baseline="0" dirty="0" smtClean="0"/>
                        <a:t>, </a:t>
                      </a:r>
                      <a:r>
                        <a:rPr lang="de-DE" baseline="0" dirty="0" err="1" smtClean="0"/>
                        <a:t>some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worse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for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the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environment</a:t>
                      </a:r>
                      <a:r>
                        <a:rPr lang="de-DE" baseline="0" dirty="0" smtClean="0"/>
                        <a:t> ;-)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Rechteck 3"/>
          <p:cNvSpPr/>
          <p:nvPr/>
        </p:nvSpPr>
        <p:spPr>
          <a:xfrm>
            <a:off x="-606152" y="4365104"/>
            <a:ext cx="11226824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42440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520" y="1484730"/>
            <a:ext cx="7620000" cy="476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8957" y="1448917"/>
            <a:ext cx="7567613" cy="4716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 l="13875" t="15222" r="14068" b="12425"/>
          <a:stretch>
            <a:fillRect/>
          </a:stretch>
        </p:blipFill>
        <p:spPr bwMode="auto">
          <a:xfrm>
            <a:off x="1115520" y="1412720"/>
            <a:ext cx="5923925" cy="4758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hteck 2"/>
          <p:cNvSpPr/>
          <p:nvPr/>
        </p:nvSpPr>
        <p:spPr>
          <a:xfrm>
            <a:off x="-405029" y="5733256"/>
            <a:ext cx="8965021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629523" y="5805264"/>
            <a:ext cx="9055045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 bwMode="auto">
          <a:xfrm>
            <a:off x="2771750" y="4077090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Search</a:t>
            </a:r>
            <a:r>
              <a:rPr lang="de-DE" b="1" dirty="0" smtClean="0">
                <a:solidFill>
                  <a:srgbClr val="000000"/>
                </a:solidFill>
              </a:rPr>
              <a:t> Engine Library</a:t>
            </a:r>
          </a:p>
        </p:txBody>
      </p:sp>
      <p:sp>
        <p:nvSpPr>
          <p:cNvPr id="9" name="Rechteck 8"/>
          <p:cNvSpPr/>
          <p:nvPr/>
        </p:nvSpPr>
        <p:spPr bwMode="auto">
          <a:xfrm>
            <a:off x="4572000" y="4077090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Indexer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0" name="Rechteck 9"/>
          <p:cNvSpPr/>
          <p:nvPr/>
        </p:nvSpPr>
        <p:spPr bwMode="auto">
          <a:xfrm>
            <a:off x="6372250" y="4077090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Crawler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1" name="L-Form 10"/>
          <p:cNvSpPr/>
          <p:nvPr/>
        </p:nvSpPr>
        <p:spPr bwMode="auto">
          <a:xfrm rot="5400000">
            <a:off x="3491850" y="332572"/>
            <a:ext cx="2304320" cy="6768939"/>
          </a:xfrm>
          <a:prstGeom prst="corner">
            <a:avLst>
              <a:gd name="adj1" fmla="val 29572"/>
              <a:gd name="adj2" fmla="val 26223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Search Web Service</a:t>
            </a:r>
          </a:p>
        </p:txBody>
      </p:sp>
      <p:sp>
        <p:nvSpPr>
          <p:cNvPr id="13" name="L-Form 12"/>
          <p:cNvSpPr/>
          <p:nvPr/>
        </p:nvSpPr>
        <p:spPr bwMode="auto">
          <a:xfrm rot="5400000">
            <a:off x="4247952" y="1088679"/>
            <a:ext cx="1584221" cy="5976828"/>
          </a:xfrm>
          <a:prstGeom prst="corner">
            <a:avLst>
              <a:gd name="adj1" fmla="val 38424"/>
              <a:gd name="adj2" fmla="val 42958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Search</a:t>
            </a:r>
            <a:r>
              <a:rPr lang="de-DE" b="1" dirty="0" smtClean="0">
                <a:solidFill>
                  <a:srgbClr val="000000"/>
                </a:solidFill>
              </a:rPr>
              <a:t> Server </a:t>
            </a:r>
            <a:r>
              <a:rPr lang="de-DE" b="1" dirty="0" err="1" smtClean="0">
                <a:solidFill>
                  <a:srgbClr val="000000"/>
                </a:solidFill>
              </a:rPr>
              <a:t>Platform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 bwMode="auto">
          <a:xfrm>
            <a:off x="2555720" y="5157240"/>
            <a:ext cx="1944270" cy="936130"/>
          </a:xfrm>
          <a:prstGeom prst="wedgeRoundRectCallout">
            <a:avLst>
              <a:gd name="adj1" fmla="val 21155"/>
              <a:gd name="adj2" fmla="val -9357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Library and API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accessing</a:t>
            </a:r>
            <a:r>
              <a:rPr lang="de-DE" sz="1600" dirty="0" smtClean="0">
                <a:solidFill>
                  <a:srgbClr val="000000"/>
                </a:solidFill>
              </a:rPr>
              <a:t> a </a:t>
            </a:r>
            <a:r>
              <a:rPr lang="de-DE" sz="1600" dirty="0" err="1" smtClean="0">
                <a:solidFill>
                  <a:srgbClr val="000000"/>
                </a:solidFill>
              </a:rPr>
              <a:t>search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index</a:t>
            </a:r>
            <a:r>
              <a:rPr lang="de-DE" sz="1600" dirty="0" smtClean="0">
                <a:solidFill>
                  <a:srgbClr val="000000"/>
                </a:solidFill>
              </a:rPr>
              <a:t> incl. </a:t>
            </a:r>
            <a:r>
              <a:rPr lang="de-DE" sz="1600" dirty="0" err="1" smtClean="0">
                <a:solidFill>
                  <a:srgbClr val="000000"/>
                </a:solidFill>
              </a:rPr>
              <a:t>ranking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 bwMode="auto">
          <a:xfrm>
            <a:off x="4572000" y="5157240"/>
            <a:ext cx="1944270" cy="936130"/>
          </a:xfrm>
          <a:prstGeom prst="wedgeRoundRectCallout">
            <a:avLst>
              <a:gd name="adj1" fmla="val 21155"/>
              <a:gd name="adj2" fmla="val -9357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Library and API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creating</a:t>
            </a:r>
            <a:r>
              <a:rPr lang="de-DE" sz="1600" dirty="0" smtClean="0">
                <a:solidFill>
                  <a:srgbClr val="000000"/>
                </a:solidFill>
              </a:rPr>
              <a:t> a </a:t>
            </a:r>
            <a:r>
              <a:rPr lang="de-DE" sz="1600" dirty="0" err="1" smtClean="0">
                <a:solidFill>
                  <a:srgbClr val="000000"/>
                </a:solidFill>
              </a:rPr>
              <a:t>search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index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 bwMode="auto">
          <a:xfrm>
            <a:off x="6588280" y="5157240"/>
            <a:ext cx="1944270" cy="936130"/>
          </a:xfrm>
          <a:prstGeom prst="wedgeRoundRectCallout">
            <a:avLst>
              <a:gd name="adj1" fmla="val -10634"/>
              <a:gd name="adj2" fmla="val -10171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Library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crawling</a:t>
            </a:r>
            <a:r>
              <a:rPr lang="de-DE" sz="1600" dirty="0" smtClean="0">
                <a:solidFill>
                  <a:srgbClr val="000000"/>
                </a:solidFill>
              </a:rPr>
              <a:t> web </a:t>
            </a:r>
            <a:r>
              <a:rPr lang="de-DE" sz="1600" dirty="0" err="1" smtClean="0">
                <a:solidFill>
                  <a:srgbClr val="000000"/>
                </a:solidFill>
              </a:rPr>
              <a:t>pages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 bwMode="auto">
          <a:xfrm>
            <a:off x="6948330" y="2924930"/>
            <a:ext cx="1944270" cy="936130"/>
          </a:xfrm>
          <a:prstGeom prst="wedgeRoundRectCallout">
            <a:avLst>
              <a:gd name="adj1" fmla="val -78132"/>
              <a:gd name="adj2" fmla="val 30335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Server </a:t>
            </a:r>
            <a:r>
              <a:rPr lang="de-DE" sz="1600" dirty="0" err="1" smtClean="0">
                <a:solidFill>
                  <a:srgbClr val="000000"/>
                </a:solidFill>
              </a:rPr>
              <a:t>platform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as</a:t>
            </a:r>
            <a:r>
              <a:rPr lang="de-DE" sz="1600" dirty="0" smtClean="0">
                <a:solidFill>
                  <a:srgbClr val="000000"/>
                </a:solidFill>
              </a:rPr>
              <a:t> stand-</a:t>
            </a:r>
            <a:r>
              <a:rPr lang="de-DE" sz="1600" dirty="0" err="1" smtClean="0">
                <a:solidFill>
                  <a:srgbClr val="000000"/>
                </a:solidFill>
              </a:rPr>
              <a:t>alone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search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engine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 bwMode="auto">
          <a:xfrm>
            <a:off x="6948330" y="1916790"/>
            <a:ext cx="1944270" cy="936130"/>
          </a:xfrm>
          <a:prstGeom prst="wedgeRoundRectCallout">
            <a:avLst>
              <a:gd name="adj1" fmla="val -105566"/>
              <a:gd name="adj2" fmla="val 50233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Web </a:t>
            </a:r>
            <a:r>
              <a:rPr lang="de-DE" sz="1600" dirty="0" err="1" smtClean="0">
                <a:solidFill>
                  <a:srgbClr val="000000"/>
                </a:solidFill>
              </a:rPr>
              <a:t>service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providing</a:t>
            </a:r>
            <a:r>
              <a:rPr lang="de-DE" sz="1600" dirty="0" smtClean="0">
                <a:solidFill>
                  <a:srgbClr val="000000"/>
                </a:solidFill>
              </a:rPr>
              <a:t> a </a:t>
            </a:r>
            <a:r>
              <a:rPr lang="de-DE" sz="1600" dirty="0" err="1" smtClean="0">
                <a:solidFill>
                  <a:srgbClr val="000000"/>
                </a:solidFill>
              </a:rPr>
              <a:t>complete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search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facility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2627826" y="3645066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Search</a:t>
            </a:r>
            <a:r>
              <a:rPr lang="de-DE" b="1" dirty="0" smtClean="0">
                <a:solidFill>
                  <a:srgbClr val="000000"/>
                </a:solidFill>
              </a:rPr>
              <a:t> Engine Library</a:t>
            </a:r>
          </a:p>
        </p:txBody>
      </p:sp>
      <p:sp>
        <p:nvSpPr>
          <p:cNvPr id="3" name="Rechteck 2"/>
          <p:cNvSpPr/>
          <p:nvPr/>
        </p:nvSpPr>
        <p:spPr bwMode="auto">
          <a:xfrm>
            <a:off x="4428076" y="3645066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Indexer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4" name="Rechteck 3"/>
          <p:cNvSpPr/>
          <p:nvPr/>
        </p:nvSpPr>
        <p:spPr bwMode="auto">
          <a:xfrm>
            <a:off x="6228326" y="3645066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Crawler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5" name="L-Form 4"/>
          <p:cNvSpPr/>
          <p:nvPr/>
        </p:nvSpPr>
        <p:spPr bwMode="auto">
          <a:xfrm rot="5400000">
            <a:off x="3347926" y="-99452"/>
            <a:ext cx="2304320" cy="6768939"/>
          </a:xfrm>
          <a:prstGeom prst="corner">
            <a:avLst>
              <a:gd name="adj1" fmla="val 29572"/>
              <a:gd name="adj2" fmla="val 26223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Search Web Service</a:t>
            </a:r>
          </a:p>
        </p:txBody>
      </p:sp>
      <p:sp>
        <p:nvSpPr>
          <p:cNvPr id="6" name="L-Form 5"/>
          <p:cNvSpPr/>
          <p:nvPr/>
        </p:nvSpPr>
        <p:spPr bwMode="auto">
          <a:xfrm rot="5400000">
            <a:off x="4104028" y="656655"/>
            <a:ext cx="1584221" cy="5976828"/>
          </a:xfrm>
          <a:prstGeom prst="corner">
            <a:avLst>
              <a:gd name="adj1" fmla="val 38424"/>
              <a:gd name="adj2" fmla="val 42958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Search</a:t>
            </a:r>
            <a:r>
              <a:rPr lang="de-DE" b="1" dirty="0" smtClean="0">
                <a:solidFill>
                  <a:srgbClr val="000000"/>
                </a:solidFill>
              </a:rPr>
              <a:t> Server </a:t>
            </a:r>
            <a:r>
              <a:rPr lang="de-DE" b="1" dirty="0" err="1" smtClean="0">
                <a:solidFill>
                  <a:srgbClr val="000000"/>
                </a:solidFill>
              </a:rPr>
              <a:t>Platform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619446" y="3645066"/>
            <a:ext cx="3464860" cy="800492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 bwMode="auto">
          <a:xfrm>
            <a:off x="3203906" y="4797226"/>
            <a:ext cx="1512210" cy="432060"/>
          </a:xfrm>
          <a:prstGeom prst="wedgeRoundRectCallout">
            <a:avLst>
              <a:gd name="adj1" fmla="val 20284"/>
              <a:gd name="adj2" fmla="val -135176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Lucene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9" name="Abgerundete rechteckige Legende 8"/>
          <p:cNvSpPr/>
          <p:nvPr/>
        </p:nvSpPr>
        <p:spPr bwMode="auto">
          <a:xfrm>
            <a:off x="5940286" y="4797226"/>
            <a:ext cx="1512210" cy="432060"/>
          </a:xfrm>
          <a:prstGeom prst="wedgeRoundRectCallout">
            <a:avLst>
              <a:gd name="adj1" fmla="val 20284"/>
              <a:gd name="adj2" fmla="val -135176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Nutch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10" name="Abgerundetes Rechteck 9"/>
          <p:cNvSpPr/>
          <p:nvPr/>
        </p:nvSpPr>
        <p:spPr bwMode="auto">
          <a:xfrm>
            <a:off x="6228326" y="3645066"/>
            <a:ext cx="1656230" cy="800492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11" name="Abgerundetes Rechteck 10"/>
          <p:cNvSpPr/>
          <p:nvPr/>
        </p:nvSpPr>
        <p:spPr bwMode="auto">
          <a:xfrm>
            <a:off x="1907726" y="2852956"/>
            <a:ext cx="5976830" cy="656472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 bwMode="auto">
          <a:xfrm>
            <a:off x="6516366" y="2996976"/>
            <a:ext cx="1979640" cy="432060"/>
          </a:xfrm>
          <a:prstGeom prst="wedgeRoundRectCallout">
            <a:avLst>
              <a:gd name="adj1" fmla="val -66685"/>
              <a:gd name="adj2" fmla="val 3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Solr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Elastic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Search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1115616" y="2132856"/>
            <a:ext cx="6768940" cy="576080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14" name="Abgerundete rechteckige Legende 13"/>
          <p:cNvSpPr/>
          <p:nvPr/>
        </p:nvSpPr>
        <p:spPr bwMode="auto">
          <a:xfrm>
            <a:off x="6444356" y="2204866"/>
            <a:ext cx="2016280" cy="432060"/>
          </a:xfrm>
          <a:prstGeom prst="wedgeRoundRectCallout">
            <a:avLst>
              <a:gd name="adj1" fmla="val -87214"/>
              <a:gd name="adj2" fmla="val 1996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Google, Yahoo, …</a:t>
            </a:r>
          </a:p>
        </p:txBody>
      </p:sp>
      <p:sp>
        <p:nvSpPr>
          <p:cNvPr id="15" name="Rechteck 14"/>
          <p:cNvSpPr/>
          <p:nvPr/>
        </p:nvSpPr>
        <p:spPr>
          <a:xfrm>
            <a:off x="125467" y="4922712"/>
            <a:ext cx="9055045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9347" t="25720" r="33347" b="26401"/>
          <a:stretch>
            <a:fillRect/>
          </a:stretch>
        </p:blipFill>
        <p:spPr bwMode="auto">
          <a:xfrm>
            <a:off x="2195736" y="1700808"/>
            <a:ext cx="4896544" cy="4104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hteck 5"/>
          <p:cNvSpPr/>
          <p:nvPr/>
        </p:nvSpPr>
        <p:spPr>
          <a:xfrm>
            <a:off x="-396552" y="5426768"/>
            <a:ext cx="1008112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hteck 39"/>
          <p:cNvSpPr/>
          <p:nvPr/>
        </p:nvSpPr>
        <p:spPr>
          <a:xfrm>
            <a:off x="4288307" y="6761177"/>
            <a:ext cx="2232985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Acoustic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algn="ctr"/>
            <a:r>
              <a:rPr lang="de-DE" b="1" dirty="0" smtClean="0">
                <a:solidFill>
                  <a:schemeClr val="tx1"/>
                </a:solidFill>
                <a:cs typeface="Arial" panose="020B0604020202020204" pitchFamily="34" charset="0"/>
              </a:rPr>
              <a:t>Signals</a:t>
            </a:r>
            <a:endParaRPr lang="de-DE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43" name="Rechteck 42"/>
          <p:cNvSpPr/>
          <p:nvPr/>
        </p:nvSpPr>
        <p:spPr>
          <a:xfrm>
            <a:off x="6521292" y="6761177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6864708" y="6823099"/>
            <a:ext cx="1828800" cy="533400"/>
          </a:xfrm>
          <a:custGeom>
            <a:avLst/>
            <a:gdLst>
              <a:gd name="T0" fmla="*/ 0 w 1400"/>
              <a:gd name="T1" fmla="*/ 2147483647 h 528"/>
              <a:gd name="T2" fmla="*/ 2147483647 w 1400"/>
              <a:gd name="T3" fmla="*/ 2147483647 h 528"/>
              <a:gd name="T4" fmla="*/ 2147483647 w 1400"/>
              <a:gd name="T5" fmla="*/ 2147483647 h 528"/>
              <a:gd name="T6" fmla="*/ 2147483647 w 1400"/>
              <a:gd name="T7" fmla="*/ 2147483647 h 528"/>
              <a:gd name="T8" fmla="*/ 2147483647 w 1400"/>
              <a:gd name="T9" fmla="*/ 2147483647 h 528"/>
              <a:gd name="T10" fmla="*/ 2147483647 w 1400"/>
              <a:gd name="T11" fmla="*/ 2147483647 h 528"/>
              <a:gd name="T12" fmla="*/ 2147483647 w 1400"/>
              <a:gd name="T13" fmla="*/ 2147483647 h 528"/>
              <a:gd name="T14" fmla="*/ 2147483647 w 1400"/>
              <a:gd name="T15" fmla="*/ 2147483647 h 528"/>
              <a:gd name="T16" fmla="*/ 2147483647 w 1400"/>
              <a:gd name="T17" fmla="*/ 2147483647 h 528"/>
              <a:gd name="T18" fmla="*/ 2147483647 w 1400"/>
              <a:gd name="T19" fmla="*/ 2147483647 h 528"/>
              <a:gd name="T20" fmla="*/ 2147483647 w 1400"/>
              <a:gd name="T21" fmla="*/ 2147483647 h 528"/>
              <a:gd name="T22" fmla="*/ 2147483647 w 1400"/>
              <a:gd name="T23" fmla="*/ 2147483647 h 528"/>
              <a:gd name="T24" fmla="*/ 2147483647 w 1400"/>
              <a:gd name="T25" fmla="*/ 2147483647 h 528"/>
              <a:gd name="T26" fmla="*/ 2147483647 w 1400"/>
              <a:gd name="T27" fmla="*/ 2147483647 h 528"/>
              <a:gd name="T28" fmla="*/ 2147483647 w 1400"/>
              <a:gd name="T29" fmla="*/ 2147483647 h 528"/>
              <a:gd name="T30" fmla="*/ 2147483647 w 1400"/>
              <a:gd name="T31" fmla="*/ 2147483647 h 528"/>
              <a:gd name="T32" fmla="*/ 2147483647 w 1400"/>
              <a:gd name="T33" fmla="*/ 2147483647 h 528"/>
              <a:gd name="T34" fmla="*/ 2147483647 w 1400"/>
              <a:gd name="T35" fmla="*/ 2147483647 h 528"/>
              <a:gd name="T36" fmla="*/ 2147483647 w 1400"/>
              <a:gd name="T37" fmla="*/ 2147483647 h 528"/>
              <a:gd name="T38" fmla="*/ 2147483647 w 1400"/>
              <a:gd name="T39" fmla="*/ 2147483647 h 528"/>
              <a:gd name="T40" fmla="*/ 2147483647 w 1400"/>
              <a:gd name="T41" fmla="*/ 2147483647 h 528"/>
              <a:gd name="T42" fmla="*/ 2147483647 w 1400"/>
              <a:gd name="T43" fmla="*/ 2147483647 h 528"/>
              <a:gd name="T44" fmla="*/ 2147483647 w 1400"/>
              <a:gd name="T45" fmla="*/ 2147483647 h 528"/>
              <a:gd name="T46" fmla="*/ 2147483647 w 1400"/>
              <a:gd name="T47" fmla="*/ 2147483647 h 528"/>
              <a:gd name="T48" fmla="*/ 2147483647 w 1400"/>
              <a:gd name="T49" fmla="*/ 2147483647 h 528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1400" h="528">
                <a:moveTo>
                  <a:pt x="0" y="408"/>
                </a:moveTo>
                <a:cubicBezTo>
                  <a:pt x="12" y="332"/>
                  <a:pt x="24" y="256"/>
                  <a:pt x="48" y="264"/>
                </a:cubicBezTo>
                <a:cubicBezTo>
                  <a:pt x="72" y="272"/>
                  <a:pt x="104" y="472"/>
                  <a:pt x="144" y="456"/>
                </a:cubicBezTo>
                <a:cubicBezTo>
                  <a:pt x="184" y="440"/>
                  <a:pt x="256" y="160"/>
                  <a:pt x="288" y="168"/>
                </a:cubicBezTo>
                <a:cubicBezTo>
                  <a:pt x="320" y="176"/>
                  <a:pt x="320" y="528"/>
                  <a:pt x="336" y="504"/>
                </a:cubicBezTo>
                <a:cubicBezTo>
                  <a:pt x="352" y="480"/>
                  <a:pt x="368" y="48"/>
                  <a:pt x="384" y="24"/>
                </a:cubicBezTo>
                <a:cubicBezTo>
                  <a:pt x="400" y="0"/>
                  <a:pt x="408" y="336"/>
                  <a:pt x="432" y="360"/>
                </a:cubicBezTo>
                <a:cubicBezTo>
                  <a:pt x="456" y="384"/>
                  <a:pt x="512" y="144"/>
                  <a:pt x="528" y="168"/>
                </a:cubicBezTo>
                <a:cubicBezTo>
                  <a:pt x="544" y="192"/>
                  <a:pt x="512" y="520"/>
                  <a:pt x="528" y="504"/>
                </a:cubicBezTo>
                <a:cubicBezTo>
                  <a:pt x="544" y="488"/>
                  <a:pt x="600" y="104"/>
                  <a:pt x="624" y="72"/>
                </a:cubicBezTo>
                <a:cubicBezTo>
                  <a:pt x="648" y="40"/>
                  <a:pt x="656" y="288"/>
                  <a:pt x="672" y="312"/>
                </a:cubicBezTo>
                <a:cubicBezTo>
                  <a:pt x="688" y="336"/>
                  <a:pt x="704" y="192"/>
                  <a:pt x="720" y="216"/>
                </a:cubicBezTo>
                <a:cubicBezTo>
                  <a:pt x="736" y="240"/>
                  <a:pt x="752" y="480"/>
                  <a:pt x="768" y="456"/>
                </a:cubicBezTo>
                <a:cubicBezTo>
                  <a:pt x="784" y="432"/>
                  <a:pt x="800" y="96"/>
                  <a:pt x="816" y="72"/>
                </a:cubicBezTo>
                <a:cubicBezTo>
                  <a:pt x="832" y="48"/>
                  <a:pt x="848" y="288"/>
                  <a:pt x="864" y="312"/>
                </a:cubicBezTo>
                <a:cubicBezTo>
                  <a:pt x="880" y="336"/>
                  <a:pt x="904" y="216"/>
                  <a:pt x="912" y="216"/>
                </a:cubicBezTo>
                <a:cubicBezTo>
                  <a:pt x="920" y="216"/>
                  <a:pt x="896" y="320"/>
                  <a:pt x="912" y="312"/>
                </a:cubicBezTo>
                <a:cubicBezTo>
                  <a:pt x="928" y="304"/>
                  <a:pt x="992" y="176"/>
                  <a:pt x="1008" y="168"/>
                </a:cubicBezTo>
                <a:cubicBezTo>
                  <a:pt x="1024" y="160"/>
                  <a:pt x="984" y="256"/>
                  <a:pt x="1008" y="264"/>
                </a:cubicBezTo>
                <a:cubicBezTo>
                  <a:pt x="1032" y="272"/>
                  <a:pt x="1120" y="216"/>
                  <a:pt x="1152" y="216"/>
                </a:cubicBezTo>
                <a:cubicBezTo>
                  <a:pt x="1184" y="216"/>
                  <a:pt x="1168" y="264"/>
                  <a:pt x="1200" y="264"/>
                </a:cubicBezTo>
                <a:cubicBezTo>
                  <a:pt x="1232" y="264"/>
                  <a:pt x="1312" y="216"/>
                  <a:pt x="1344" y="216"/>
                </a:cubicBezTo>
                <a:cubicBezTo>
                  <a:pt x="1376" y="216"/>
                  <a:pt x="1384" y="264"/>
                  <a:pt x="1392" y="264"/>
                </a:cubicBezTo>
                <a:cubicBezTo>
                  <a:pt x="1400" y="264"/>
                  <a:pt x="1392" y="216"/>
                  <a:pt x="1392" y="216"/>
                </a:cubicBezTo>
                <a:cubicBezTo>
                  <a:pt x="1392" y="216"/>
                  <a:pt x="1392" y="240"/>
                  <a:pt x="1392" y="264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45" name="Rechteck 44"/>
          <p:cNvSpPr/>
          <p:nvPr/>
        </p:nvSpPr>
        <p:spPr>
          <a:xfrm>
            <a:off x="-1618988" y="6014027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Features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of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the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voice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46" name="Nach links gekrümmter Pfeil 45"/>
          <p:cNvSpPr/>
          <p:nvPr/>
        </p:nvSpPr>
        <p:spPr>
          <a:xfrm rot="10800000">
            <a:off x="3528431" y="5795485"/>
            <a:ext cx="720080" cy="1151464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 dirty="0" err="1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44" name="Abgerundetes Rechteck 43"/>
          <p:cNvSpPr/>
          <p:nvPr/>
        </p:nvSpPr>
        <p:spPr>
          <a:xfrm>
            <a:off x="1353631" y="6014028"/>
            <a:ext cx="2232985" cy="71437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Phonetic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analysis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cxnSp>
        <p:nvCxnSpPr>
          <p:cNvPr id="48" name="Gerade Verbindung mit Pfeil 47"/>
          <p:cNvCxnSpPr>
            <a:stCxn id="45" idx="3"/>
            <a:endCxn id="44" idx="1"/>
          </p:cNvCxnSpPr>
          <p:nvPr/>
        </p:nvCxnSpPr>
        <p:spPr>
          <a:xfrm>
            <a:off x="613997" y="6371217"/>
            <a:ext cx="739634" cy="1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4309280" y="5296169"/>
            <a:ext cx="2232985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  <a:cs typeface="Arial" panose="020B0604020202020204" pitchFamily="34" charset="0"/>
              </a:rPr>
              <a:t>Sounds</a:t>
            </a:r>
            <a:endParaRPr lang="de-DE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50" name="Rechteck 49"/>
          <p:cNvSpPr/>
          <p:nvPr/>
        </p:nvSpPr>
        <p:spPr>
          <a:xfrm>
            <a:off x="6542265" y="5296169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altLang="de-DE" dirty="0">
                <a:solidFill>
                  <a:schemeClr val="tx1"/>
                </a:solidFill>
              </a:rPr>
              <a:t> æ ç Þ ð ţ ş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57" name="Rechteck 56"/>
          <p:cNvSpPr/>
          <p:nvPr/>
        </p:nvSpPr>
        <p:spPr>
          <a:xfrm>
            <a:off x="4288307" y="3856009"/>
            <a:ext cx="2232985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  <a:cs typeface="Arial" panose="020B0604020202020204" pitchFamily="34" charset="0"/>
              </a:rPr>
              <a:t>Letters</a:t>
            </a:r>
            <a:endParaRPr lang="de-DE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58" name="Rechteck 57"/>
          <p:cNvSpPr/>
          <p:nvPr/>
        </p:nvSpPr>
        <p:spPr>
          <a:xfrm>
            <a:off x="6521292" y="3856009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Bil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…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60" name="Rechteck 59"/>
          <p:cNvSpPr/>
          <p:nvPr/>
        </p:nvSpPr>
        <p:spPr>
          <a:xfrm>
            <a:off x="4309280" y="2421549"/>
            <a:ext cx="2232985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  <a:cs typeface="Arial" panose="020B0604020202020204" pitchFamily="34" charset="0"/>
              </a:rPr>
              <a:t>Words</a:t>
            </a:r>
            <a:endParaRPr lang="de-DE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61" name="Rechteck 60"/>
          <p:cNvSpPr/>
          <p:nvPr/>
        </p:nvSpPr>
        <p:spPr>
          <a:xfrm>
            <a:off x="6542265" y="2421549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altLang="de-DE" dirty="0" smtClean="0">
                <a:solidFill>
                  <a:schemeClr val="tx1"/>
                </a:solidFill>
              </a:rPr>
              <a:t>Billy …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62" name="Rechteck 61"/>
          <p:cNvSpPr/>
          <p:nvPr/>
        </p:nvSpPr>
        <p:spPr>
          <a:xfrm>
            <a:off x="-1618988" y="4581789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Language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sound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combinations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cxnSp>
        <p:nvCxnSpPr>
          <p:cNvPr id="65" name="Gerade Verbindung mit Pfeil 64"/>
          <p:cNvCxnSpPr>
            <a:stCxn id="62" idx="3"/>
            <a:endCxn id="64" idx="1"/>
          </p:cNvCxnSpPr>
          <p:nvPr/>
        </p:nvCxnSpPr>
        <p:spPr>
          <a:xfrm>
            <a:off x="613997" y="4938979"/>
            <a:ext cx="739634" cy="1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Nach links gekrümmter Pfeil 65"/>
          <p:cNvSpPr/>
          <p:nvPr/>
        </p:nvSpPr>
        <p:spPr>
          <a:xfrm rot="10800000">
            <a:off x="3546149" y="4356645"/>
            <a:ext cx="720080" cy="1151464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 dirty="0" err="1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64" name="Abgerundetes Rechteck 63"/>
          <p:cNvSpPr/>
          <p:nvPr/>
        </p:nvSpPr>
        <p:spPr>
          <a:xfrm>
            <a:off x="1353631" y="4581790"/>
            <a:ext cx="2232985" cy="71437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  <a:cs typeface="Arial" panose="020B0604020202020204" pitchFamily="34" charset="0"/>
              </a:rPr>
              <a:t>Phonological</a:t>
            </a:r>
          </a:p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analysis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68" name="Rechteck 67"/>
          <p:cNvSpPr/>
          <p:nvPr/>
        </p:nvSpPr>
        <p:spPr>
          <a:xfrm>
            <a:off x="-1659456" y="3118458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Dictionaries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69" name="Nach links gekrümmter Pfeil 68"/>
          <p:cNvSpPr/>
          <p:nvPr/>
        </p:nvSpPr>
        <p:spPr>
          <a:xfrm rot="10800000">
            <a:off x="3487963" y="2899916"/>
            <a:ext cx="720080" cy="1151464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 dirty="0" err="1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70" name="Abgerundetes Rechteck 69"/>
          <p:cNvSpPr/>
          <p:nvPr/>
        </p:nvSpPr>
        <p:spPr>
          <a:xfrm>
            <a:off x="1313163" y="3118459"/>
            <a:ext cx="2232985" cy="71437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Lexical</a:t>
            </a:r>
            <a:r>
              <a:rPr lang="de-DE" b="1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analysis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cxnSp>
        <p:nvCxnSpPr>
          <p:cNvPr id="71" name="Gerade Verbindung mit Pfeil 70"/>
          <p:cNvCxnSpPr>
            <a:stCxn id="68" idx="3"/>
            <a:endCxn id="70" idx="1"/>
          </p:cNvCxnSpPr>
          <p:nvPr/>
        </p:nvCxnSpPr>
        <p:spPr>
          <a:xfrm>
            <a:off x="573529" y="3475648"/>
            <a:ext cx="739634" cy="1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/>
          <p:cNvSpPr/>
          <p:nvPr/>
        </p:nvSpPr>
        <p:spPr>
          <a:xfrm>
            <a:off x="-1659456" y="1686220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Grammar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rules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cxnSp>
        <p:nvCxnSpPr>
          <p:cNvPr id="73" name="Gerade Verbindung mit Pfeil 72"/>
          <p:cNvCxnSpPr>
            <a:stCxn id="72" idx="3"/>
            <a:endCxn id="75" idx="1"/>
          </p:cNvCxnSpPr>
          <p:nvPr/>
        </p:nvCxnSpPr>
        <p:spPr>
          <a:xfrm>
            <a:off x="573529" y="2043410"/>
            <a:ext cx="739634" cy="1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Nach links gekrümmter Pfeil 73"/>
          <p:cNvSpPr/>
          <p:nvPr/>
        </p:nvSpPr>
        <p:spPr>
          <a:xfrm rot="10800000">
            <a:off x="3505681" y="1461076"/>
            <a:ext cx="720080" cy="1151464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 dirty="0" err="1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75" name="Abgerundetes Rechteck 74"/>
          <p:cNvSpPr/>
          <p:nvPr/>
        </p:nvSpPr>
        <p:spPr>
          <a:xfrm>
            <a:off x="1313163" y="1686221"/>
            <a:ext cx="2232985" cy="71437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Syntactic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analysis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21" name="Rechteck 120"/>
          <p:cNvSpPr/>
          <p:nvPr/>
        </p:nvSpPr>
        <p:spPr>
          <a:xfrm>
            <a:off x="4225761" y="933568"/>
            <a:ext cx="2232985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Sentences</a:t>
            </a:r>
            <a:endParaRPr lang="de-DE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22" name="Rechteck 121"/>
          <p:cNvSpPr/>
          <p:nvPr/>
        </p:nvSpPr>
        <p:spPr>
          <a:xfrm>
            <a:off x="6458746" y="933568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Billy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is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eating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 lunch.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24" name="Rechteck 123"/>
          <p:cNvSpPr/>
          <p:nvPr/>
        </p:nvSpPr>
        <p:spPr>
          <a:xfrm>
            <a:off x="-1681534" y="186418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Background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knowledge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25" name="Nach links gekrümmter Pfeil 124"/>
          <p:cNvSpPr/>
          <p:nvPr/>
        </p:nvSpPr>
        <p:spPr>
          <a:xfrm rot="10800000">
            <a:off x="3465885" y="-32124"/>
            <a:ext cx="720080" cy="1151464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 dirty="0" err="1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26" name="Abgerundetes Rechteck 125"/>
          <p:cNvSpPr/>
          <p:nvPr/>
        </p:nvSpPr>
        <p:spPr>
          <a:xfrm>
            <a:off x="1291085" y="186419"/>
            <a:ext cx="2232985" cy="71437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Semantic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analysis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cxnSp>
        <p:nvCxnSpPr>
          <p:cNvPr id="127" name="Gerade Verbindung mit Pfeil 126"/>
          <p:cNvCxnSpPr>
            <a:stCxn id="124" idx="3"/>
            <a:endCxn id="126" idx="1"/>
          </p:cNvCxnSpPr>
          <p:nvPr/>
        </p:nvCxnSpPr>
        <p:spPr>
          <a:xfrm>
            <a:off x="551451" y="543608"/>
            <a:ext cx="739634" cy="1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eck 127"/>
          <p:cNvSpPr/>
          <p:nvPr/>
        </p:nvSpPr>
        <p:spPr>
          <a:xfrm>
            <a:off x="4246734" y="-531440"/>
            <a:ext cx="2232985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Knowledge</a:t>
            </a:r>
            <a:endParaRPr lang="de-DE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29" name="Rechteck 128"/>
          <p:cNvSpPr/>
          <p:nvPr/>
        </p:nvSpPr>
        <p:spPr>
          <a:xfrm>
            <a:off x="6479719" y="-531440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altLang="de-DE" dirty="0" err="1" smtClean="0">
                <a:solidFill>
                  <a:schemeClr val="tx1"/>
                </a:solidFill>
              </a:rPr>
              <a:t>eats</a:t>
            </a:r>
            <a:r>
              <a:rPr lang="de-DE" altLang="de-DE" dirty="0" smtClean="0">
                <a:solidFill>
                  <a:schemeClr val="tx1"/>
                </a:solidFill>
              </a:rPr>
              <a:t> (Billy, Lunch)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30" name="Rechteck 129"/>
          <p:cNvSpPr/>
          <p:nvPr/>
        </p:nvSpPr>
        <p:spPr>
          <a:xfrm>
            <a:off x="4225761" y="-1971600"/>
            <a:ext cx="2232985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Consequences</a:t>
            </a:r>
            <a:endParaRPr lang="de-DE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31" name="Rechteck 130"/>
          <p:cNvSpPr/>
          <p:nvPr/>
        </p:nvSpPr>
        <p:spPr>
          <a:xfrm>
            <a:off x="6458746" y="-1971600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cs typeface="Arial" panose="020B0604020202020204" pitchFamily="34" charset="0"/>
              </a:rPr>
              <a:t>i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nform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 (x, y)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33" name="Rechteck 132"/>
          <p:cNvSpPr/>
          <p:nvPr/>
        </p:nvSpPr>
        <p:spPr>
          <a:xfrm>
            <a:off x="-1681534" y="-1245820"/>
            <a:ext cx="2232985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Background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knowledge</a:t>
            </a:r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cxnSp>
        <p:nvCxnSpPr>
          <p:cNvPr id="134" name="Gerade Verbindung mit Pfeil 133"/>
          <p:cNvCxnSpPr>
            <a:stCxn id="133" idx="3"/>
            <a:endCxn id="136" idx="1"/>
          </p:cNvCxnSpPr>
          <p:nvPr/>
        </p:nvCxnSpPr>
        <p:spPr>
          <a:xfrm>
            <a:off x="551451" y="-888630"/>
            <a:ext cx="739634" cy="1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Nach links gekrümmter Pfeil 134"/>
          <p:cNvSpPr/>
          <p:nvPr/>
        </p:nvSpPr>
        <p:spPr>
          <a:xfrm rot="10800000">
            <a:off x="3483603" y="-1470964"/>
            <a:ext cx="720080" cy="1151464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 dirty="0" err="1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36" name="Abgerundetes Rechteck 135"/>
          <p:cNvSpPr/>
          <p:nvPr/>
        </p:nvSpPr>
        <p:spPr>
          <a:xfrm>
            <a:off x="1291085" y="-1245819"/>
            <a:ext cx="2232985" cy="71437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Pragmatic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algn="ctr"/>
            <a:r>
              <a:rPr lang="de-DE" b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analysis</a:t>
            </a:r>
            <a:endParaRPr lang="de-DE" b="1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42" name="Abgerundete rechteckige Legende 141"/>
          <p:cNvSpPr/>
          <p:nvPr/>
        </p:nvSpPr>
        <p:spPr bwMode="auto">
          <a:xfrm>
            <a:off x="1570077" y="8148960"/>
            <a:ext cx="2255848" cy="648072"/>
          </a:xfrm>
          <a:prstGeom prst="wedgeRoundRectCallout">
            <a:avLst>
              <a:gd name="adj1" fmla="val -6730"/>
              <a:gd name="adj2" fmla="val -256675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solidFill>
                  <a:srgbClr val="000000"/>
                </a:solidFill>
                <a:cs typeface="Arial" panose="020B0604020202020204" pitchFamily="34" charset="0"/>
              </a:rPr>
              <a:t>NLP </a:t>
            </a:r>
            <a:r>
              <a:rPr lang="de-DE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processing</a:t>
            </a:r>
            <a:r>
              <a:rPr lang="de-DE" dirty="0" smtClean="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step</a:t>
            </a:r>
            <a:endParaRPr lang="de-DE" dirty="0" smtClean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143" name="Abgerundete rechteckige Legende 142"/>
          <p:cNvSpPr/>
          <p:nvPr/>
        </p:nvSpPr>
        <p:spPr bwMode="auto">
          <a:xfrm>
            <a:off x="-1280445" y="8148960"/>
            <a:ext cx="2252045" cy="648072"/>
          </a:xfrm>
          <a:prstGeom prst="wedgeRoundRectCallout">
            <a:avLst>
              <a:gd name="adj1" fmla="val -2768"/>
              <a:gd name="adj2" fmla="val -262554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solidFill>
                  <a:srgbClr val="000000"/>
                </a:solidFill>
                <a:cs typeface="Arial" panose="020B0604020202020204" pitchFamily="34" charset="0"/>
              </a:rPr>
              <a:t>Information </a:t>
            </a:r>
            <a:r>
              <a:rPr lang="de-DE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needed</a:t>
            </a:r>
            <a:r>
              <a:rPr lang="de-DE" dirty="0" smtClean="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for</a:t>
            </a:r>
            <a:r>
              <a:rPr lang="de-DE" dirty="0" smtClean="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processing</a:t>
            </a:r>
            <a:endParaRPr lang="de-DE" dirty="0" smtClean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144" name="Abgerundete rechteckige Legende 143"/>
          <p:cNvSpPr/>
          <p:nvPr/>
        </p:nvSpPr>
        <p:spPr bwMode="auto">
          <a:xfrm>
            <a:off x="4315450" y="8181528"/>
            <a:ext cx="2255848" cy="648072"/>
          </a:xfrm>
          <a:prstGeom prst="wedgeRoundRectCallout">
            <a:avLst>
              <a:gd name="adj1" fmla="val -15738"/>
              <a:gd name="adj2" fmla="val -152813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solidFill>
                  <a:srgbClr val="000000"/>
                </a:solidFill>
                <a:cs typeface="Arial" panose="020B0604020202020204" pitchFamily="34" charset="0"/>
              </a:rPr>
              <a:t>Information </a:t>
            </a:r>
            <a:r>
              <a:rPr lang="de-DE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level</a:t>
            </a:r>
            <a:endParaRPr lang="de-DE" dirty="0" smtClean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145" name="Abgerundete rechteckige Legende 144"/>
          <p:cNvSpPr/>
          <p:nvPr/>
        </p:nvSpPr>
        <p:spPr bwMode="auto">
          <a:xfrm>
            <a:off x="6861260" y="8181528"/>
            <a:ext cx="2255848" cy="648072"/>
          </a:xfrm>
          <a:prstGeom prst="wedgeRoundRectCallout">
            <a:avLst>
              <a:gd name="adj1" fmla="val -15738"/>
              <a:gd name="adj2" fmla="val -152813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Example</a:t>
            </a:r>
            <a:endParaRPr lang="de-DE" dirty="0" smtClean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146" name="Rechteck 145"/>
          <p:cNvSpPr/>
          <p:nvPr/>
        </p:nvSpPr>
        <p:spPr>
          <a:xfrm>
            <a:off x="-3384349" y="8490544"/>
            <a:ext cx="14581073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66173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bgerundetes Rechteck 6"/>
          <p:cNvSpPr/>
          <p:nvPr/>
        </p:nvSpPr>
        <p:spPr bwMode="auto">
          <a:xfrm>
            <a:off x="118753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My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8" name="Abgerundetes Rechteck 7"/>
          <p:cNvSpPr/>
          <p:nvPr/>
        </p:nvSpPr>
        <p:spPr bwMode="auto">
          <a:xfrm>
            <a:off x="233969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dog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1" name="Abgerundetes Rechteck 10"/>
          <p:cNvSpPr/>
          <p:nvPr/>
        </p:nvSpPr>
        <p:spPr bwMode="auto">
          <a:xfrm>
            <a:off x="6948330" y="2996940"/>
            <a:ext cx="112390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sausage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2" name="Abgerundetes Rechteck 11"/>
          <p:cNvSpPr/>
          <p:nvPr/>
        </p:nvSpPr>
        <p:spPr bwMode="auto">
          <a:xfrm>
            <a:off x="579617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cs typeface="Arial" panose="020B0604020202020204" pitchFamily="34" charset="0"/>
              </a:rPr>
              <a:t>eating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464401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cs typeface="Arial" panose="020B0604020202020204" pitchFamily="34" charset="0"/>
              </a:rPr>
              <a:t>likes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4" name="Abgerundetes Rechteck 13"/>
          <p:cNvSpPr/>
          <p:nvPr/>
        </p:nvSpPr>
        <p:spPr bwMode="auto">
          <a:xfrm>
            <a:off x="349185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also</a:t>
            </a:r>
          </a:p>
        </p:txBody>
      </p:sp>
      <p:sp>
        <p:nvSpPr>
          <p:cNvPr id="15" name="Abgerundetes Rechteck 14"/>
          <p:cNvSpPr/>
          <p:nvPr/>
        </p:nvSpPr>
        <p:spPr bwMode="auto">
          <a:xfrm>
            <a:off x="8144130" y="2996940"/>
            <a:ext cx="38831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Rechteck 9"/>
          <p:cNvSpPr/>
          <p:nvPr/>
        </p:nvSpPr>
        <p:spPr>
          <a:xfrm>
            <a:off x="-252536" y="3031964"/>
            <a:ext cx="1008112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bgerundetes Rechteck 6"/>
          <p:cNvSpPr/>
          <p:nvPr/>
        </p:nvSpPr>
        <p:spPr bwMode="auto">
          <a:xfrm>
            <a:off x="118753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My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8" name="Abgerundetes Rechteck 7"/>
          <p:cNvSpPr/>
          <p:nvPr/>
        </p:nvSpPr>
        <p:spPr bwMode="auto">
          <a:xfrm>
            <a:off x="233969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dog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1" name="Abgerundetes Rechteck 10"/>
          <p:cNvSpPr/>
          <p:nvPr/>
        </p:nvSpPr>
        <p:spPr bwMode="auto">
          <a:xfrm>
            <a:off x="694833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sausage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2" name="Abgerundetes Rechteck 11"/>
          <p:cNvSpPr/>
          <p:nvPr/>
        </p:nvSpPr>
        <p:spPr bwMode="auto">
          <a:xfrm>
            <a:off x="579617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cs typeface="Arial" panose="020B0604020202020204" pitchFamily="34" charset="0"/>
              </a:rPr>
              <a:t>eating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464401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cs typeface="Arial" panose="020B0604020202020204" pitchFamily="34" charset="0"/>
              </a:rPr>
              <a:t>likes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4" name="Abgerundetes Rechteck 13"/>
          <p:cNvSpPr/>
          <p:nvPr/>
        </p:nvSpPr>
        <p:spPr bwMode="auto">
          <a:xfrm>
            <a:off x="3491850" y="299694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also</a:t>
            </a:r>
          </a:p>
        </p:txBody>
      </p:sp>
      <p:sp>
        <p:nvSpPr>
          <p:cNvPr id="15" name="Abgerundetes Rechteck 14"/>
          <p:cNvSpPr/>
          <p:nvPr/>
        </p:nvSpPr>
        <p:spPr bwMode="auto">
          <a:xfrm>
            <a:off x="8072230" y="2996940"/>
            <a:ext cx="38831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.</a:t>
            </a: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1187530" y="3501010"/>
            <a:ext cx="7345020" cy="14402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>
            <a:spLocks noChangeAspect="1"/>
          </p:cNvSpPr>
          <p:nvPr/>
        </p:nvSpPr>
        <p:spPr bwMode="auto">
          <a:xfrm>
            <a:off x="3270421" y="3515828"/>
            <a:ext cx="2016560" cy="2016280"/>
          </a:xfrm>
          <a:prstGeom prst="ellipse">
            <a:avLst/>
          </a:prstGeom>
          <a:solidFill>
            <a:srgbClr val="FF3300">
              <a:alpha val="4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3" name="Ellipse 2"/>
          <p:cNvSpPr>
            <a:spLocks noChangeAspect="1"/>
          </p:cNvSpPr>
          <p:nvPr/>
        </p:nvSpPr>
        <p:spPr bwMode="auto">
          <a:xfrm>
            <a:off x="5142681" y="3515828"/>
            <a:ext cx="2016560" cy="2016280"/>
          </a:xfrm>
          <a:prstGeom prst="ellipse">
            <a:avLst/>
          </a:prstGeom>
          <a:solidFill>
            <a:srgbClr val="99CCFF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4" name="Ellipse 3"/>
          <p:cNvSpPr>
            <a:spLocks noChangeAspect="1"/>
          </p:cNvSpPr>
          <p:nvPr/>
        </p:nvSpPr>
        <p:spPr bwMode="auto">
          <a:xfrm>
            <a:off x="6288592" y="2035670"/>
            <a:ext cx="2016560" cy="2016280"/>
          </a:xfrm>
          <a:prstGeom prst="ellipse">
            <a:avLst/>
          </a:prstGeom>
          <a:solidFill>
            <a:srgbClr val="66FF99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5" name="Ellipse 4"/>
          <p:cNvSpPr>
            <a:spLocks noChangeAspect="1"/>
          </p:cNvSpPr>
          <p:nvPr/>
        </p:nvSpPr>
        <p:spPr bwMode="auto">
          <a:xfrm>
            <a:off x="5149323" y="1492139"/>
            <a:ext cx="2016560" cy="2016280"/>
          </a:xfrm>
          <a:prstGeom prst="ellipse">
            <a:avLst/>
          </a:prstGeom>
          <a:solidFill>
            <a:srgbClr val="B2B2B2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6" name="Ellipse 5"/>
          <p:cNvSpPr>
            <a:spLocks noChangeAspect="1"/>
          </p:cNvSpPr>
          <p:nvPr/>
        </p:nvSpPr>
        <p:spPr bwMode="auto">
          <a:xfrm>
            <a:off x="3270421" y="1484730"/>
            <a:ext cx="2016560" cy="2016280"/>
          </a:xfrm>
          <a:prstGeom prst="ellipse">
            <a:avLst/>
          </a:prstGeom>
          <a:solidFill>
            <a:srgbClr val="FF962D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7" name="Ellipse 6"/>
          <p:cNvSpPr>
            <a:spLocks noChangeAspect="1"/>
          </p:cNvSpPr>
          <p:nvPr/>
        </p:nvSpPr>
        <p:spPr bwMode="auto">
          <a:xfrm>
            <a:off x="2047549" y="2111785"/>
            <a:ext cx="2016560" cy="2016280"/>
          </a:xfrm>
          <a:prstGeom prst="ellipse">
            <a:avLst/>
          </a:prstGeom>
          <a:solidFill>
            <a:srgbClr val="FFFF66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8" name="Sechseck 7"/>
          <p:cNvSpPr>
            <a:spLocks noChangeAspect="1"/>
          </p:cNvSpPr>
          <p:nvPr/>
        </p:nvSpPr>
        <p:spPr bwMode="auto">
          <a:xfrm>
            <a:off x="4874284" y="2636044"/>
            <a:ext cx="1794605" cy="1600172"/>
          </a:xfrm>
          <a:prstGeom prst="hexagon">
            <a:avLst/>
          </a:prstGeom>
          <a:solidFill>
            <a:srgbClr val="6A6AD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9" name="Sechseck 8"/>
          <p:cNvSpPr>
            <a:spLocks noChangeAspect="1"/>
          </p:cNvSpPr>
          <p:nvPr/>
        </p:nvSpPr>
        <p:spPr bwMode="auto">
          <a:xfrm>
            <a:off x="3764624" y="2636044"/>
            <a:ext cx="1794605" cy="1600172"/>
          </a:xfrm>
          <a:prstGeom prst="hexagon">
            <a:avLst/>
          </a:prstGeom>
          <a:solidFill>
            <a:srgbClr val="FD443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0" name="Flussdiagramm: Verzweigung 9"/>
          <p:cNvSpPr/>
          <p:nvPr/>
        </p:nvSpPr>
        <p:spPr bwMode="auto">
          <a:xfrm>
            <a:off x="4907288" y="2764910"/>
            <a:ext cx="648090" cy="1362456"/>
          </a:xfrm>
          <a:prstGeom prst="flowChartDecision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3857322" y="3030639"/>
            <a:ext cx="11544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smtClean="0"/>
              <a:t>Non-</a:t>
            </a:r>
            <a:r>
              <a:rPr lang="de-DE" sz="1200" b="1" dirty="0" err="1" smtClean="0"/>
              <a:t>symbolic</a:t>
            </a:r>
            <a:r>
              <a:rPr lang="de-DE" sz="1200" b="1" dirty="0" smtClean="0"/>
              <a:t> </a:t>
            </a:r>
          </a:p>
          <a:p>
            <a:pPr algn="ctr"/>
            <a:r>
              <a:rPr lang="de-DE" sz="1200" b="1" dirty="0" smtClean="0"/>
              <a:t>AI /</a:t>
            </a:r>
          </a:p>
          <a:p>
            <a:pPr algn="ctr"/>
            <a:r>
              <a:rPr lang="de-DE" sz="1200" b="1" dirty="0" err="1" smtClean="0"/>
              <a:t>Machine</a:t>
            </a:r>
            <a:r>
              <a:rPr lang="de-DE" sz="1200" b="1" dirty="0" smtClean="0"/>
              <a:t> </a:t>
            </a:r>
          </a:p>
          <a:p>
            <a:pPr algn="ctr"/>
            <a:r>
              <a:rPr lang="de-DE" sz="1200" b="1" dirty="0" err="1" smtClean="0"/>
              <a:t>learning</a:t>
            </a:r>
            <a:endParaRPr lang="de-DE" sz="1200" b="1" dirty="0" smtClean="0"/>
          </a:p>
        </p:txBody>
      </p:sp>
      <p:sp>
        <p:nvSpPr>
          <p:cNvPr id="12" name="Textfeld 11"/>
          <p:cNvSpPr txBox="1"/>
          <p:nvPr/>
        </p:nvSpPr>
        <p:spPr>
          <a:xfrm>
            <a:off x="5381924" y="4499641"/>
            <a:ext cx="1662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Knowing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smtClean="0"/>
              <a:t>Knowledge </a:t>
            </a:r>
            <a:r>
              <a:rPr lang="de-DE" sz="1000" dirty="0" err="1" smtClean="0"/>
              <a:t>representation</a:t>
            </a:r>
            <a:endParaRPr lang="de-DE" sz="1000" dirty="0" smtClean="0"/>
          </a:p>
        </p:txBody>
      </p:sp>
      <p:sp>
        <p:nvSpPr>
          <p:cNvPr id="13" name="Textfeld 12"/>
          <p:cNvSpPr txBox="1"/>
          <p:nvPr/>
        </p:nvSpPr>
        <p:spPr>
          <a:xfrm>
            <a:off x="3703864" y="4501945"/>
            <a:ext cx="114967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smtClean="0"/>
              <a:t>Learning</a:t>
            </a:r>
          </a:p>
          <a:p>
            <a:pPr algn="ctr"/>
            <a:endParaRPr lang="de-DE" sz="1000" dirty="0" smtClean="0"/>
          </a:p>
          <a:p>
            <a:pPr algn="ctr"/>
            <a:r>
              <a:rPr lang="de-DE" sz="1000" dirty="0" err="1" smtClean="0"/>
              <a:t>Machine</a:t>
            </a:r>
            <a:r>
              <a:rPr lang="de-DE" sz="1000" dirty="0" smtClean="0"/>
              <a:t> </a:t>
            </a:r>
            <a:r>
              <a:rPr lang="de-DE" sz="1000" dirty="0" err="1" smtClean="0"/>
              <a:t>learning</a:t>
            </a:r>
            <a:r>
              <a:rPr lang="de-DE" sz="1000" dirty="0" smtClean="0"/>
              <a:t>, </a:t>
            </a:r>
          </a:p>
          <a:p>
            <a:pPr algn="ctr"/>
            <a:r>
              <a:rPr lang="de-DE" sz="1000" dirty="0" smtClean="0"/>
              <a:t>Data </a:t>
            </a:r>
            <a:r>
              <a:rPr lang="de-DE" sz="1000" dirty="0" err="1" smtClean="0"/>
              <a:t>mining</a:t>
            </a:r>
            <a:endParaRPr lang="de-DE" sz="1000" dirty="0" smtClean="0"/>
          </a:p>
        </p:txBody>
      </p:sp>
      <p:sp>
        <p:nvSpPr>
          <p:cNvPr id="14" name="Textfeld 13"/>
          <p:cNvSpPr txBox="1"/>
          <p:nvPr/>
        </p:nvSpPr>
        <p:spPr>
          <a:xfrm>
            <a:off x="5515771" y="3111194"/>
            <a:ext cx="1067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Symbolic</a:t>
            </a:r>
            <a:r>
              <a:rPr lang="de-DE" sz="1200" b="1" dirty="0" smtClean="0"/>
              <a:t> AI /</a:t>
            </a:r>
          </a:p>
          <a:p>
            <a:pPr algn="ctr"/>
            <a:r>
              <a:rPr lang="de-DE" sz="1200" b="1" dirty="0" smtClean="0"/>
              <a:t>Knowledge-</a:t>
            </a:r>
          </a:p>
          <a:p>
            <a:pPr algn="ctr"/>
            <a:r>
              <a:rPr lang="de-DE" sz="1200" b="1" dirty="0" err="1" smtClean="0"/>
              <a:t>based</a:t>
            </a:r>
            <a:r>
              <a:rPr lang="de-DE" sz="1200" b="1" dirty="0" smtClean="0"/>
              <a:t> AI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5282289" y="1573411"/>
            <a:ext cx="167225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Reasoning</a:t>
            </a:r>
            <a:endParaRPr lang="de-DE" sz="1200" b="1" dirty="0" smtClean="0"/>
          </a:p>
          <a:p>
            <a:pPr algn="ctr"/>
            <a:endParaRPr lang="de-DE" sz="1000" dirty="0"/>
          </a:p>
          <a:p>
            <a:pPr algn="ctr"/>
            <a:r>
              <a:rPr lang="de-DE" sz="1000" dirty="0" err="1" smtClean="0"/>
              <a:t>Logic</a:t>
            </a:r>
            <a:r>
              <a:rPr lang="de-DE" sz="1000" dirty="0" smtClean="0"/>
              <a:t> </a:t>
            </a:r>
            <a:r>
              <a:rPr lang="de-DE" sz="1000" dirty="0" err="1" smtClean="0"/>
              <a:t>programming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 err="1" smtClean="0"/>
              <a:t>Probabilistic</a:t>
            </a:r>
            <a:r>
              <a:rPr lang="de-DE" sz="1000" dirty="0" smtClean="0"/>
              <a:t> </a:t>
            </a:r>
            <a:r>
              <a:rPr lang="de-DE" sz="1000" dirty="0" err="1" smtClean="0"/>
              <a:t>reasoning</a:t>
            </a:r>
            <a:endParaRPr lang="de-DE" sz="1000" dirty="0" smtClean="0"/>
          </a:p>
          <a:p>
            <a:pPr algn="ctr"/>
            <a:r>
              <a:rPr lang="de-DE" sz="1000" dirty="0" err="1" smtClean="0"/>
              <a:t>Complex</a:t>
            </a:r>
            <a:r>
              <a:rPr lang="de-DE" sz="1000" dirty="0" smtClean="0"/>
              <a:t> </a:t>
            </a:r>
            <a:r>
              <a:rPr lang="de-DE" sz="1000" dirty="0" err="1" smtClean="0"/>
              <a:t>event</a:t>
            </a:r>
            <a:r>
              <a:rPr lang="de-DE" sz="1000" dirty="0" smtClean="0"/>
              <a:t> </a:t>
            </a:r>
            <a:r>
              <a:rPr lang="de-DE" sz="1000" dirty="0" err="1" smtClean="0"/>
              <a:t>processing</a:t>
            </a:r>
            <a:endParaRPr lang="de-DE" sz="1000" dirty="0" smtClean="0"/>
          </a:p>
        </p:txBody>
      </p:sp>
      <p:sp>
        <p:nvSpPr>
          <p:cNvPr id="16" name="Textfeld 15"/>
          <p:cNvSpPr txBox="1"/>
          <p:nvPr/>
        </p:nvSpPr>
        <p:spPr>
          <a:xfrm>
            <a:off x="3468511" y="1690450"/>
            <a:ext cx="168988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Communicating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smtClean="0"/>
              <a:t>Natural </a:t>
            </a:r>
            <a:r>
              <a:rPr lang="de-DE" sz="1000" dirty="0" err="1" smtClean="0"/>
              <a:t>language</a:t>
            </a:r>
            <a:r>
              <a:rPr lang="de-DE" sz="1000" dirty="0" smtClean="0"/>
              <a:t> </a:t>
            </a:r>
            <a:r>
              <a:rPr lang="de-DE" sz="1000" dirty="0" err="1" smtClean="0"/>
              <a:t>processing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/>
              <a:t>Information </a:t>
            </a:r>
            <a:r>
              <a:rPr lang="de-DE" sz="1000" dirty="0" err="1" smtClean="0"/>
              <a:t>retrieval</a:t>
            </a:r>
            <a:endParaRPr lang="de-DE" sz="1000" dirty="0"/>
          </a:p>
        </p:txBody>
      </p:sp>
      <p:sp>
        <p:nvSpPr>
          <p:cNvPr id="17" name="Textfeld 16"/>
          <p:cNvSpPr txBox="1"/>
          <p:nvPr/>
        </p:nvSpPr>
        <p:spPr>
          <a:xfrm>
            <a:off x="2109553" y="2741862"/>
            <a:ext cx="12170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Perceiving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smtClean="0"/>
              <a:t>Computer </a:t>
            </a:r>
            <a:r>
              <a:rPr lang="de-DE" sz="1000" dirty="0" err="1" smtClean="0"/>
              <a:t>vision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 smtClean="0"/>
              <a:t>Sensor </a:t>
            </a:r>
            <a:r>
              <a:rPr lang="de-DE" sz="1000" dirty="0" err="1" smtClean="0"/>
              <a:t>technology</a:t>
            </a:r>
            <a:endParaRPr lang="de-DE" sz="1000" dirty="0" smtClean="0"/>
          </a:p>
        </p:txBody>
      </p:sp>
      <p:sp>
        <p:nvSpPr>
          <p:cNvPr id="18" name="Textfeld 17"/>
          <p:cNvSpPr txBox="1"/>
          <p:nvPr/>
        </p:nvSpPr>
        <p:spPr>
          <a:xfrm>
            <a:off x="7094317" y="2609301"/>
            <a:ext cx="118013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Acting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err="1" smtClean="0"/>
              <a:t>Planning</a:t>
            </a:r>
            <a:r>
              <a:rPr lang="de-DE" sz="1000" dirty="0" smtClean="0"/>
              <a:t>, </a:t>
            </a:r>
          </a:p>
          <a:p>
            <a:pPr algn="ctr"/>
            <a:r>
              <a:rPr lang="de-DE" sz="1000" dirty="0" smtClean="0"/>
              <a:t>Agent </a:t>
            </a:r>
            <a:r>
              <a:rPr lang="de-DE" sz="1000" dirty="0" err="1" smtClean="0"/>
              <a:t>technology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 err="1" smtClean="0"/>
              <a:t>Robotics</a:t>
            </a:r>
            <a:endParaRPr lang="de-DE" sz="1000" dirty="0" smtClean="0"/>
          </a:p>
        </p:txBody>
      </p:sp>
      <p:sp>
        <p:nvSpPr>
          <p:cNvPr id="19" name="Pfeil nach oben und unten 18"/>
          <p:cNvSpPr/>
          <p:nvPr/>
        </p:nvSpPr>
        <p:spPr bwMode="auto">
          <a:xfrm>
            <a:off x="1451639" y="1622437"/>
            <a:ext cx="287960" cy="3534765"/>
          </a:xfrm>
          <a:prstGeom prst="upDownArrow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1115520" y="1910546"/>
            <a:ext cx="96019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sz="1200" dirty="0" err="1" smtClean="0"/>
              <a:t>Applying</a:t>
            </a:r>
            <a:r>
              <a:rPr lang="de-DE" sz="1200" dirty="0" smtClean="0"/>
              <a:t> </a:t>
            </a:r>
          </a:p>
          <a:p>
            <a:pPr algn="ctr"/>
            <a:r>
              <a:rPr lang="de-DE" sz="1200" dirty="0" err="1" smtClean="0"/>
              <a:t>intelligence</a:t>
            </a:r>
            <a:endParaRPr lang="de-DE" sz="1200" dirty="0"/>
          </a:p>
        </p:txBody>
      </p:sp>
      <p:sp>
        <p:nvSpPr>
          <p:cNvPr id="21" name="Textfeld 20"/>
          <p:cNvSpPr txBox="1"/>
          <p:nvPr/>
        </p:nvSpPr>
        <p:spPr>
          <a:xfrm>
            <a:off x="1154059" y="4265111"/>
            <a:ext cx="96019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sz="1200" dirty="0" err="1" smtClean="0"/>
              <a:t>Acquiring</a:t>
            </a:r>
            <a:endParaRPr lang="de-DE" sz="1200" dirty="0" smtClean="0"/>
          </a:p>
          <a:p>
            <a:pPr algn="ctr"/>
            <a:r>
              <a:rPr lang="de-DE" sz="1200" dirty="0" err="1" smtClean="0"/>
              <a:t>intelligence</a:t>
            </a:r>
            <a:endParaRPr lang="de-DE" sz="1200" dirty="0"/>
          </a:p>
        </p:txBody>
      </p:sp>
      <p:sp>
        <p:nvSpPr>
          <p:cNvPr id="22" name="Textfeld 21"/>
          <p:cNvSpPr txBox="1"/>
          <p:nvPr/>
        </p:nvSpPr>
        <p:spPr>
          <a:xfrm>
            <a:off x="7524410" y="4318482"/>
            <a:ext cx="1459054" cy="55399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Semantic </a:t>
            </a:r>
            <a:r>
              <a:rPr lang="de-DE" sz="1000" dirty="0" err="1" smtClean="0"/>
              <a:t>networks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Ontologies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Logic</a:t>
            </a:r>
            <a:r>
              <a:rPr lang="de-DE" sz="1000" dirty="0" smtClean="0"/>
              <a:t> </a:t>
            </a:r>
            <a:r>
              <a:rPr lang="de-DE" sz="1000" dirty="0" err="1" smtClean="0"/>
              <a:t>programming</a:t>
            </a:r>
            <a:endParaRPr lang="de-DE" sz="1000" dirty="0"/>
          </a:p>
        </p:txBody>
      </p:sp>
      <p:cxnSp>
        <p:nvCxnSpPr>
          <p:cNvPr id="23" name="Gerader Verbinder 22"/>
          <p:cNvCxnSpPr/>
          <p:nvPr/>
        </p:nvCxnSpPr>
        <p:spPr bwMode="auto">
          <a:xfrm>
            <a:off x="6157603" y="3933070"/>
            <a:ext cx="1366807" cy="385412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24" name="Textfeld 23"/>
          <p:cNvSpPr txBox="1"/>
          <p:nvPr/>
        </p:nvSpPr>
        <p:spPr>
          <a:xfrm>
            <a:off x="1766347" y="5084416"/>
            <a:ext cx="1854995" cy="132343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Artificial</a:t>
            </a:r>
            <a:r>
              <a:rPr lang="de-DE" sz="1000" dirty="0" smtClean="0"/>
              <a:t> </a:t>
            </a:r>
            <a:r>
              <a:rPr lang="de-DE" sz="1000" dirty="0" err="1" smtClean="0"/>
              <a:t>neural</a:t>
            </a:r>
            <a:r>
              <a:rPr lang="de-DE" sz="1000" dirty="0" smtClean="0"/>
              <a:t> </a:t>
            </a:r>
            <a:r>
              <a:rPr lang="de-DE" sz="1000" dirty="0" err="1" smtClean="0"/>
              <a:t>networks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Support </a:t>
            </a:r>
            <a:r>
              <a:rPr lang="de-DE" sz="1000" dirty="0" err="1" smtClean="0"/>
              <a:t>vector</a:t>
            </a:r>
            <a:r>
              <a:rPr lang="de-DE" sz="1000" dirty="0" smtClean="0"/>
              <a:t> </a:t>
            </a:r>
            <a:r>
              <a:rPr lang="de-DE" sz="1000" dirty="0" err="1" smtClean="0"/>
              <a:t>machines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/>
              <a:t>Linear / </a:t>
            </a:r>
            <a:r>
              <a:rPr lang="de-DE" sz="1000" dirty="0" err="1"/>
              <a:t>logistic</a:t>
            </a:r>
            <a:r>
              <a:rPr lang="de-DE" sz="1000" dirty="0"/>
              <a:t> </a:t>
            </a:r>
            <a:r>
              <a:rPr lang="de-DE" sz="1000" dirty="0" err="1"/>
              <a:t>regression</a:t>
            </a:r>
            <a:endParaRPr lang="de-DE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Random </a:t>
            </a:r>
            <a:r>
              <a:rPr lang="de-DE" sz="1000" dirty="0" err="1" smtClean="0"/>
              <a:t>forest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Gradient </a:t>
            </a:r>
            <a:r>
              <a:rPr lang="de-DE" sz="1000" dirty="0" err="1" smtClean="0"/>
              <a:t>boosting</a:t>
            </a:r>
            <a:r>
              <a:rPr lang="de-DE" sz="1000" dirty="0" smtClean="0"/>
              <a:t> </a:t>
            </a:r>
            <a:r>
              <a:rPr lang="de-DE" sz="1000" dirty="0" err="1" smtClean="0"/>
              <a:t>tree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K-</a:t>
            </a:r>
            <a:r>
              <a:rPr lang="de-DE" sz="1000" dirty="0" err="1" smtClean="0"/>
              <a:t>Nearest</a:t>
            </a:r>
            <a:r>
              <a:rPr lang="de-DE" sz="1000" dirty="0" smtClean="0"/>
              <a:t> </a:t>
            </a:r>
            <a:r>
              <a:rPr lang="de-DE" sz="1000" dirty="0" err="1" smtClean="0"/>
              <a:t>neighors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K-</a:t>
            </a:r>
            <a:r>
              <a:rPr lang="de-DE" sz="1000" dirty="0" err="1" smtClean="0"/>
              <a:t>means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Naive </a:t>
            </a:r>
            <a:r>
              <a:rPr lang="de-DE" sz="1000" dirty="0" err="1" smtClean="0"/>
              <a:t>Bayes</a:t>
            </a:r>
            <a:endParaRPr lang="de-DE" sz="1000" dirty="0"/>
          </a:p>
        </p:txBody>
      </p:sp>
      <p:sp>
        <p:nvSpPr>
          <p:cNvPr id="25" name="Textfeld 24"/>
          <p:cNvSpPr txBox="1"/>
          <p:nvPr/>
        </p:nvSpPr>
        <p:spPr>
          <a:xfrm>
            <a:off x="4473636" y="5517261"/>
            <a:ext cx="1955985" cy="70788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Bayes</a:t>
            </a:r>
            <a:r>
              <a:rPr lang="de-DE" sz="1000" dirty="0" smtClean="0"/>
              <a:t> </a:t>
            </a:r>
            <a:r>
              <a:rPr lang="de-DE" sz="1000" dirty="0" err="1" smtClean="0"/>
              <a:t>networks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Hidden </a:t>
            </a:r>
            <a:r>
              <a:rPr lang="de-DE" sz="1000" dirty="0" err="1" smtClean="0"/>
              <a:t>Markov</a:t>
            </a:r>
            <a:r>
              <a:rPr lang="de-DE" sz="1000" dirty="0" smtClean="0"/>
              <a:t> </a:t>
            </a:r>
            <a:r>
              <a:rPr lang="de-DE" sz="1000" dirty="0" err="1" smtClean="0"/>
              <a:t>models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Decision</a:t>
            </a:r>
            <a:r>
              <a:rPr lang="de-DE" sz="1000" dirty="0" smtClean="0"/>
              <a:t> </a:t>
            </a:r>
            <a:r>
              <a:rPr lang="de-DE" sz="1000" dirty="0" err="1" smtClean="0"/>
              <a:t>tree</a:t>
            </a:r>
            <a:r>
              <a:rPr lang="de-DE" sz="1000" dirty="0" smtClean="0"/>
              <a:t> </a:t>
            </a:r>
            <a:r>
              <a:rPr lang="de-DE" sz="1000" dirty="0" err="1" smtClean="0"/>
              <a:t>learning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Inductive</a:t>
            </a:r>
            <a:r>
              <a:rPr lang="de-DE" sz="1000" dirty="0" smtClean="0"/>
              <a:t> </a:t>
            </a:r>
            <a:r>
              <a:rPr lang="de-DE" sz="1000" dirty="0" err="1" smtClean="0"/>
              <a:t>logic</a:t>
            </a:r>
            <a:r>
              <a:rPr lang="de-DE" sz="1000" dirty="0" smtClean="0"/>
              <a:t> </a:t>
            </a:r>
            <a:r>
              <a:rPr lang="de-DE" sz="1000" dirty="0" err="1" smtClean="0"/>
              <a:t>programming</a:t>
            </a:r>
            <a:endParaRPr lang="de-DE" sz="1000" dirty="0"/>
          </a:p>
        </p:txBody>
      </p:sp>
      <p:sp>
        <p:nvSpPr>
          <p:cNvPr id="26" name="Ellipse 25"/>
          <p:cNvSpPr/>
          <p:nvPr/>
        </p:nvSpPr>
        <p:spPr bwMode="auto">
          <a:xfrm>
            <a:off x="6118416" y="3903631"/>
            <a:ext cx="45719" cy="45719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7" name="Ellipse 26"/>
          <p:cNvSpPr/>
          <p:nvPr/>
        </p:nvSpPr>
        <p:spPr bwMode="auto">
          <a:xfrm>
            <a:off x="5247197" y="3492968"/>
            <a:ext cx="45719" cy="45719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8" name="Ellipse 27"/>
          <p:cNvSpPr/>
          <p:nvPr/>
        </p:nvSpPr>
        <p:spPr bwMode="auto">
          <a:xfrm>
            <a:off x="4372417" y="4003206"/>
            <a:ext cx="45719" cy="45719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cxnSp>
        <p:nvCxnSpPr>
          <p:cNvPr id="29" name="Gerader Verbinder 28"/>
          <p:cNvCxnSpPr/>
          <p:nvPr/>
        </p:nvCxnSpPr>
        <p:spPr bwMode="auto">
          <a:xfrm flipH="1">
            <a:off x="5116320" y="3546096"/>
            <a:ext cx="148081" cy="1954441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0" name="Gerader Verbinder 29"/>
          <p:cNvCxnSpPr>
            <a:endCxn id="24" idx="0"/>
          </p:cNvCxnSpPr>
          <p:nvPr/>
        </p:nvCxnSpPr>
        <p:spPr bwMode="auto">
          <a:xfrm flipH="1">
            <a:off x="2693845" y="4038893"/>
            <a:ext cx="1674721" cy="1045523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0792506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bgerundetes Rechteck 6"/>
          <p:cNvSpPr/>
          <p:nvPr/>
        </p:nvSpPr>
        <p:spPr bwMode="auto">
          <a:xfrm>
            <a:off x="1187530" y="270890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My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8" name="Abgerundetes Rechteck 7"/>
          <p:cNvSpPr/>
          <p:nvPr/>
        </p:nvSpPr>
        <p:spPr bwMode="auto">
          <a:xfrm>
            <a:off x="2339690" y="270890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dog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1" name="Abgerundetes Rechteck 10"/>
          <p:cNvSpPr/>
          <p:nvPr/>
        </p:nvSpPr>
        <p:spPr bwMode="auto">
          <a:xfrm>
            <a:off x="6948330" y="270890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sausage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2" name="Abgerundetes Rechteck 11"/>
          <p:cNvSpPr/>
          <p:nvPr/>
        </p:nvSpPr>
        <p:spPr bwMode="auto">
          <a:xfrm>
            <a:off x="5796170" y="270890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cs typeface="Arial" panose="020B0604020202020204" pitchFamily="34" charset="0"/>
              </a:rPr>
              <a:t>eating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4644010" y="270890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cs typeface="Arial" panose="020B0604020202020204" pitchFamily="34" charset="0"/>
              </a:rPr>
              <a:t>likes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4" name="Abgerundetes Rechteck 13"/>
          <p:cNvSpPr/>
          <p:nvPr/>
        </p:nvSpPr>
        <p:spPr bwMode="auto">
          <a:xfrm>
            <a:off x="3491850" y="270890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also</a:t>
            </a:r>
          </a:p>
        </p:txBody>
      </p:sp>
      <p:sp>
        <p:nvSpPr>
          <p:cNvPr id="15" name="Abgerundetes Rechteck 14"/>
          <p:cNvSpPr/>
          <p:nvPr/>
        </p:nvSpPr>
        <p:spPr bwMode="auto">
          <a:xfrm>
            <a:off x="8072230" y="2708900"/>
            <a:ext cx="38831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.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1187530" y="314096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dirty="0" smtClean="0">
                <a:cs typeface="Arial" panose="020B0604020202020204" pitchFamily="34" charset="0"/>
              </a:rPr>
              <a:t>PRP$</a:t>
            </a:r>
          </a:p>
        </p:txBody>
      </p:sp>
      <p:sp>
        <p:nvSpPr>
          <p:cNvPr id="19" name="Rechteck 18"/>
          <p:cNvSpPr/>
          <p:nvPr/>
        </p:nvSpPr>
        <p:spPr bwMode="auto">
          <a:xfrm>
            <a:off x="8100490" y="3140960"/>
            <a:ext cx="3600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cs typeface="Arial" panose="020B0604020202020204" pitchFamily="34" charset="0"/>
              </a:rPr>
              <a:t>.</a:t>
            </a: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2339690" y="314096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cs typeface="Arial" panose="020B0604020202020204" pitchFamily="34" charset="0"/>
              </a:rPr>
              <a:t>NN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3491850" y="314096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cs typeface="Arial" panose="020B0604020202020204" pitchFamily="34" charset="0"/>
              </a:rPr>
              <a:t>RB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>
            <a:off x="4644010" y="314096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cs typeface="Arial" panose="020B0604020202020204" pitchFamily="34" charset="0"/>
              </a:rPr>
              <a:t>VBZ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5796170" y="314096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cs typeface="Arial" panose="020B0604020202020204" pitchFamily="34" charset="0"/>
              </a:rPr>
              <a:t>VBG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>
            <a:off x="6948330" y="314096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cs typeface="Arial" panose="020B0604020202020204" pitchFamily="34" charset="0"/>
              </a:rPr>
              <a:t>NN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6" name="Abgerundete rechteckige Legende 25"/>
          <p:cNvSpPr/>
          <p:nvPr/>
        </p:nvSpPr>
        <p:spPr bwMode="auto">
          <a:xfrm rot="5400000">
            <a:off x="611451" y="4653170"/>
            <a:ext cx="2232309" cy="360050"/>
          </a:xfrm>
          <a:prstGeom prst="wedgeRoundRectCallout">
            <a:avLst>
              <a:gd name="adj1" fmla="val -57237"/>
              <a:gd name="adj2" fmla="val 27296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dirty="0" smtClean="0">
                <a:cs typeface="Arial" panose="020B0604020202020204" pitchFamily="34" charset="0"/>
              </a:rPr>
              <a:t>Possessive </a:t>
            </a:r>
            <a:r>
              <a:rPr lang="de-DE" dirty="0" err="1" smtClean="0">
                <a:cs typeface="Arial" panose="020B0604020202020204" pitchFamily="34" charset="0"/>
              </a:rPr>
              <a:t>pronoun</a:t>
            </a:r>
            <a:r>
              <a:rPr lang="de-DE" dirty="0" smtClean="0">
                <a:cs typeface="Arial" panose="020B0604020202020204" pitchFamily="34" charset="0"/>
              </a:rPr>
              <a:t> </a:t>
            </a:r>
            <a:endParaRPr lang="de-DE" dirty="0">
              <a:cs typeface="Arial" panose="020B0604020202020204" pitchFamily="34" charset="0"/>
            </a:endParaRPr>
          </a:p>
        </p:txBody>
      </p:sp>
      <p:sp>
        <p:nvSpPr>
          <p:cNvPr id="28" name="Abgerundete rechteckige Legende 27"/>
          <p:cNvSpPr/>
          <p:nvPr/>
        </p:nvSpPr>
        <p:spPr bwMode="auto">
          <a:xfrm rot="5400000">
            <a:off x="3059790" y="4653173"/>
            <a:ext cx="2232312" cy="360050"/>
          </a:xfrm>
          <a:prstGeom prst="wedgeRoundRectCallout">
            <a:avLst>
              <a:gd name="adj1" fmla="val -57237"/>
              <a:gd name="adj2" fmla="val 27296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dirty="0" smtClean="0">
                <a:cs typeface="Arial" panose="020B0604020202020204" pitchFamily="34" charset="0"/>
              </a:rPr>
              <a:t>Adverb </a:t>
            </a:r>
            <a:endParaRPr lang="de-DE" dirty="0">
              <a:cs typeface="Arial" panose="020B0604020202020204" pitchFamily="34" charset="0"/>
            </a:endParaRPr>
          </a:p>
        </p:txBody>
      </p:sp>
      <p:sp>
        <p:nvSpPr>
          <p:cNvPr id="29" name="Abgerundete rechteckige Legende 28"/>
          <p:cNvSpPr/>
          <p:nvPr/>
        </p:nvSpPr>
        <p:spPr bwMode="auto">
          <a:xfrm rot="5400000">
            <a:off x="4067930" y="4581159"/>
            <a:ext cx="2232308" cy="504071"/>
          </a:xfrm>
          <a:prstGeom prst="wedgeRoundRectCallout">
            <a:avLst>
              <a:gd name="adj1" fmla="val -57237"/>
              <a:gd name="adj2" fmla="val 27296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dirty="0" smtClean="0">
                <a:cs typeface="Arial" panose="020B0604020202020204" pitchFamily="34" charset="0"/>
              </a:rPr>
              <a:t>Verb, 3rd </a:t>
            </a:r>
            <a:r>
              <a:rPr lang="de-DE" dirty="0" err="1" smtClean="0">
                <a:cs typeface="Arial" panose="020B0604020202020204" pitchFamily="34" charset="0"/>
              </a:rPr>
              <a:t>person</a:t>
            </a:r>
            <a:r>
              <a:rPr lang="de-DE" dirty="0" smtClean="0">
                <a:cs typeface="Arial" panose="020B0604020202020204" pitchFamily="34" charset="0"/>
              </a:rPr>
              <a:t> </a:t>
            </a:r>
            <a:r>
              <a:rPr lang="de-DE" dirty="0" err="1" smtClean="0">
                <a:cs typeface="Arial" panose="020B0604020202020204" pitchFamily="34" charset="0"/>
              </a:rPr>
              <a:t>singular</a:t>
            </a:r>
            <a:r>
              <a:rPr lang="de-DE" dirty="0" smtClean="0">
                <a:cs typeface="Arial" panose="020B0604020202020204" pitchFamily="34" charset="0"/>
              </a:rPr>
              <a:t> </a:t>
            </a:r>
            <a:r>
              <a:rPr lang="de-DE" dirty="0" err="1" smtClean="0">
                <a:cs typeface="Arial" panose="020B0604020202020204" pitchFamily="34" charset="0"/>
              </a:rPr>
              <a:t>present</a:t>
            </a:r>
            <a:r>
              <a:rPr lang="de-DE" dirty="0" smtClean="0">
                <a:cs typeface="Arial" panose="020B0604020202020204" pitchFamily="34" charset="0"/>
              </a:rPr>
              <a:t> </a:t>
            </a:r>
            <a:endParaRPr lang="de-DE" dirty="0">
              <a:cs typeface="Arial" panose="020B0604020202020204" pitchFamily="34" charset="0"/>
            </a:endParaRPr>
          </a:p>
        </p:txBody>
      </p:sp>
      <p:sp>
        <p:nvSpPr>
          <p:cNvPr id="30" name="Abgerundete rechteckige Legende 29"/>
          <p:cNvSpPr/>
          <p:nvPr/>
        </p:nvSpPr>
        <p:spPr bwMode="auto">
          <a:xfrm rot="5400000">
            <a:off x="5184085" y="4545154"/>
            <a:ext cx="2232308" cy="576081"/>
          </a:xfrm>
          <a:prstGeom prst="wedgeRoundRectCallout">
            <a:avLst>
              <a:gd name="adj1" fmla="val -57237"/>
              <a:gd name="adj2" fmla="val 27296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dirty="0" smtClean="0">
                <a:cs typeface="Arial" panose="020B0604020202020204" pitchFamily="34" charset="0"/>
              </a:rPr>
              <a:t>Verb, </a:t>
            </a:r>
            <a:r>
              <a:rPr lang="de-DE" dirty="0" err="1" smtClean="0">
                <a:cs typeface="Arial" panose="020B0604020202020204" pitchFamily="34" charset="0"/>
              </a:rPr>
              <a:t>gerund</a:t>
            </a:r>
            <a:r>
              <a:rPr lang="de-DE" dirty="0" smtClean="0">
                <a:cs typeface="Arial" panose="020B0604020202020204" pitchFamily="34" charset="0"/>
              </a:rPr>
              <a:t> </a:t>
            </a:r>
            <a:r>
              <a:rPr lang="de-DE" dirty="0" err="1" smtClean="0">
                <a:cs typeface="Arial" panose="020B0604020202020204" pitchFamily="34" charset="0"/>
              </a:rPr>
              <a:t>or</a:t>
            </a:r>
            <a:r>
              <a:rPr lang="de-DE" dirty="0" smtClean="0">
                <a:cs typeface="Arial" panose="020B0604020202020204" pitchFamily="34" charset="0"/>
              </a:rPr>
              <a:t> </a:t>
            </a:r>
            <a:r>
              <a:rPr lang="de-DE" dirty="0" err="1" smtClean="0">
                <a:cs typeface="Arial" panose="020B0604020202020204" pitchFamily="34" charset="0"/>
              </a:rPr>
              <a:t>present</a:t>
            </a:r>
            <a:r>
              <a:rPr lang="de-DE" dirty="0" smtClean="0">
                <a:cs typeface="Arial" panose="020B0604020202020204" pitchFamily="34" charset="0"/>
              </a:rPr>
              <a:t> </a:t>
            </a:r>
            <a:r>
              <a:rPr lang="de-DE" dirty="0" err="1" smtClean="0">
                <a:cs typeface="Arial" panose="020B0604020202020204" pitchFamily="34" charset="0"/>
              </a:rPr>
              <a:t>participle</a:t>
            </a:r>
            <a:r>
              <a:rPr lang="de-DE" dirty="0" smtClean="0">
                <a:cs typeface="Arial" panose="020B0604020202020204" pitchFamily="34" charset="0"/>
              </a:rPr>
              <a:t> </a:t>
            </a:r>
            <a:endParaRPr lang="de-DE" dirty="0">
              <a:cs typeface="Arial" panose="020B0604020202020204" pitchFamily="34" charset="0"/>
            </a:endParaRPr>
          </a:p>
        </p:txBody>
      </p:sp>
      <p:sp>
        <p:nvSpPr>
          <p:cNvPr id="31" name="Abgerundete rechteckige Legende 30"/>
          <p:cNvSpPr/>
          <p:nvPr/>
        </p:nvSpPr>
        <p:spPr bwMode="auto">
          <a:xfrm rot="5400000">
            <a:off x="6444260" y="4653173"/>
            <a:ext cx="2232312" cy="360050"/>
          </a:xfrm>
          <a:prstGeom prst="wedgeRoundRectCallout">
            <a:avLst>
              <a:gd name="adj1" fmla="val -57237"/>
              <a:gd name="adj2" fmla="val 27296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dirty="0" err="1" smtClean="0">
                <a:cs typeface="Arial" panose="020B0604020202020204" pitchFamily="34" charset="0"/>
              </a:rPr>
              <a:t>Noun</a:t>
            </a:r>
            <a:r>
              <a:rPr lang="de-DE" dirty="0" smtClean="0">
                <a:cs typeface="Arial" panose="020B0604020202020204" pitchFamily="34" charset="0"/>
              </a:rPr>
              <a:t>, </a:t>
            </a:r>
            <a:r>
              <a:rPr lang="de-DE" dirty="0" err="1" smtClean="0">
                <a:cs typeface="Arial" panose="020B0604020202020204" pitchFamily="34" charset="0"/>
              </a:rPr>
              <a:t>singular</a:t>
            </a:r>
            <a:endParaRPr lang="de-DE" dirty="0">
              <a:cs typeface="Arial" panose="020B0604020202020204" pitchFamily="34" charset="0"/>
            </a:endParaRPr>
          </a:p>
        </p:txBody>
      </p:sp>
      <p:sp>
        <p:nvSpPr>
          <p:cNvPr id="32" name="Abgerundete rechteckige Legende 31"/>
          <p:cNvSpPr/>
          <p:nvPr/>
        </p:nvSpPr>
        <p:spPr bwMode="auto">
          <a:xfrm rot="5400000">
            <a:off x="7236369" y="4653173"/>
            <a:ext cx="2232312" cy="360050"/>
          </a:xfrm>
          <a:prstGeom prst="wedgeRoundRectCallout">
            <a:avLst>
              <a:gd name="adj1" fmla="val -57237"/>
              <a:gd name="adj2" fmla="val 27296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dirty="0" err="1" smtClean="0">
                <a:cs typeface="Arial" panose="020B0604020202020204" pitchFamily="34" charset="0"/>
              </a:rPr>
              <a:t>Full</a:t>
            </a:r>
            <a:r>
              <a:rPr lang="de-DE" dirty="0" smtClean="0">
                <a:cs typeface="Arial" panose="020B0604020202020204" pitchFamily="34" charset="0"/>
              </a:rPr>
              <a:t> </a:t>
            </a:r>
            <a:r>
              <a:rPr lang="de-DE" dirty="0" err="1" smtClean="0">
                <a:cs typeface="Arial" panose="020B0604020202020204" pitchFamily="34" charset="0"/>
              </a:rPr>
              <a:t>stop</a:t>
            </a:r>
            <a:r>
              <a:rPr lang="de-DE" dirty="0" smtClean="0">
                <a:cs typeface="Arial" panose="020B0604020202020204" pitchFamily="34" charset="0"/>
              </a:rPr>
              <a:t> (</a:t>
            </a:r>
            <a:r>
              <a:rPr lang="de-DE" dirty="0" err="1" smtClean="0">
                <a:cs typeface="Arial" panose="020B0604020202020204" pitchFamily="34" charset="0"/>
              </a:rPr>
              <a:t>period</a:t>
            </a:r>
            <a:r>
              <a:rPr lang="de-DE" dirty="0" smtClean="0">
                <a:cs typeface="Arial" panose="020B0604020202020204" pitchFamily="34" charset="0"/>
              </a:rPr>
              <a:t>)</a:t>
            </a:r>
            <a:endParaRPr lang="de-DE" dirty="0">
              <a:cs typeface="Arial" panose="020B0604020202020204" pitchFamily="34" charset="0"/>
            </a:endParaRPr>
          </a:p>
        </p:txBody>
      </p:sp>
      <p:sp>
        <p:nvSpPr>
          <p:cNvPr id="33" name="Abgerundete rechteckige Legende 32"/>
          <p:cNvSpPr/>
          <p:nvPr/>
        </p:nvSpPr>
        <p:spPr bwMode="auto">
          <a:xfrm rot="5400000">
            <a:off x="1835619" y="4653173"/>
            <a:ext cx="2232312" cy="360050"/>
          </a:xfrm>
          <a:prstGeom prst="wedgeRoundRectCallout">
            <a:avLst>
              <a:gd name="adj1" fmla="val -57237"/>
              <a:gd name="adj2" fmla="val 27296"/>
              <a:gd name="adj3" fmla="val 16667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dirty="0" err="1" smtClean="0">
                <a:cs typeface="Arial" panose="020B0604020202020204" pitchFamily="34" charset="0"/>
              </a:rPr>
              <a:t>Noun</a:t>
            </a:r>
            <a:r>
              <a:rPr lang="de-DE" dirty="0" smtClean="0">
                <a:cs typeface="Arial" panose="020B0604020202020204" pitchFamily="34" charset="0"/>
              </a:rPr>
              <a:t>, </a:t>
            </a:r>
            <a:r>
              <a:rPr lang="de-DE" dirty="0" err="1" smtClean="0">
                <a:cs typeface="Arial" panose="020B0604020202020204" pitchFamily="34" charset="0"/>
              </a:rPr>
              <a:t>singular</a:t>
            </a:r>
            <a:endParaRPr lang="de-DE" dirty="0">
              <a:cs typeface="Arial" panose="020B0604020202020204" pitchFamily="34" charset="0"/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-940785" y="5642861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/>
        </p:nvSpPr>
        <p:spPr bwMode="auto">
          <a:xfrm>
            <a:off x="3491850" y="177277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ROOT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491850" y="234885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6372250" y="350101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5364110" y="292493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VP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3491850" y="292493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ADVP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1835620" y="292493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1187530" y="522925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My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2339690" y="522925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948330" y="522925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sausage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5796170" y="522925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eating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Abgerundetes Rechteck 25"/>
          <p:cNvSpPr/>
          <p:nvPr/>
        </p:nvSpPr>
        <p:spPr bwMode="auto">
          <a:xfrm>
            <a:off x="4644010" y="522925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likes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Abgerundetes Rechteck 26"/>
          <p:cNvSpPr/>
          <p:nvPr/>
        </p:nvSpPr>
        <p:spPr bwMode="auto">
          <a:xfrm>
            <a:off x="3491850" y="5229250"/>
            <a:ext cx="107177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also</a:t>
            </a:r>
          </a:p>
        </p:txBody>
      </p:sp>
      <p:sp>
        <p:nvSpPr>
          <p:cNvPr id="28" name="Abgerundetes Rechteck 27"/>
          <p:cNvSpPr/>
          <p:nvPr/>
        </p:nvSpPr>
        <p:spPr bwMode="auto">
          <a:xfrm>
            <a:off x="8072230" y="5229250"/>
            <a:ext cx="388310" cy="3600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9" name="Rechteck 28"/>
          <p:cNvSpPr/>
          <p:nvPr/>
        </p:nvSpPr>
        <p:spPr bwMode="auto">
          <a:xfrm>
            <a:off x="1187530" y="566131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PRP$</a:t>
            </a:r>
          </a:p>
        </p:txBody>
      </p:sp>
      <p:sp>
        <p:nvSpPr>
          <p:cNvPr id="30" name="Rechteck 29"/>
          <p:cNvSpPr/>
          <p:nvPr/>
        </p:nvSpPr>
        <p:spPr bwMode="auto">
          <a:xfrm>
            <a:off x="8100490" y="5661310"/>
            <a:ext cx="3600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hteck 30"/>
          <p:cNvSpPr/>
          <p:nvPr/>
        </p:nvSpPr>
        <p:spPr bwMode="auto">
          <a:xfrm>
            <a:off x="2339690" y="566131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NN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hteck 31"/>
          <p:cNvSpPr/>
          <p:nvPr/>
        </p:nvSpPr>
        <p:spPr bwMode="auto">
          <a:xfrm>
            <a:off x="3491850" y="566131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RB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echteck 32"/>
          <p:cNvSpPr/>
          <p:nvPr/>
        </p:nvSpPr>
        <p:spPr bwMode="auto">
          <a:xfrm>
            <a:off x="4644010" y="566131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VBZ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hteck 33"/>
          <p:cNvSpPr/>
          <p:nvPr/>
        </p:nvSpPr>
        <p:spPr bwMode="auto">
          <a:xfrm>
            <a:off x="5796170" y="566131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VBG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hteck 34"/>
          <p:cNvSpPr/>
          <p:nvPr/>
        </p:nvSpPr>
        <p:spPr bwMode="auto">
          <a:xfrm>
            <a:off x="6948330" y="566131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NN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hteck 35"/>
          <p:cNvSpPr/>
          <p:nvPr/>
        </p:nvSpPr>
        <p:spPr bwMode="auto">
          <a:xfrm>
            <a:off x="6372250" y="407709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VP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hteck 36"/>
          <p:cNvSpPr/>
          <p:nvPr/>
        </p:nvSpPr>
        <p:spPr bwMode="auto">
          <a:xfrm>
            <a:off x="6948330" y="4653170"/>
            <a:ext cx="1080150" cy="36005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Gerade Verbindung 41"/>
          <p:cNvCxnSpPr>
            <a:stCxn id="37" idx="2"/>
            <a:endCxn id="24" idx="0"/>
          </p:cNvCxnSpPr>
          <p:nvPr/>
        </p:nvCxnSpPr>
        <p:spPr bwMode="auto">
          <a:xfrm flipH="1">
            <a:off x="7484215" y="5013220"/>
            <a:ext cx="4190" cy="21603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4" name="Gerade Verbindung 43"/>
          <p:cNvCxnSpPr>
            <a:stCxn id="36" idx="2"/>
            <a:endCxn id="37" idx="0"/>
          </p:cNvCxnSpPr>
          <p:nvPr/>
        </p:nvCxnSpPr>
        <p:spPr bwMode="auto">
          <a:xfrm>
            <a:off x="6912325" y="4437140"/>
            <a:ext cx="576080" cy="21603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6" name="Gerade Verbindung 45"/>
          <p:cNvCxnSpPr>
            <a:stCxn id="36" idx="2"/>
            <a:endCxn id="25" idx="0"/>
          </p:cNvCxnSpPr>
          <p:nvPr/>
        </p:nvCxnSpPr>
        <p:spPr bwMode="auto">
          <a:xfrm flipH="1">
            <a:off x="6332055" y="4437140"/>
            <a:ext cx="580270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8" name="Gerade Verbindung 47"/>
          <p:cNvCxnSpPr>
            <a:stCxn id="18" idx="2"/>
            <a:endCxn id="36" idx="0"/>
          </p:cNvCxnSpPr>
          <p:nvPr/>
        </p:nvCxnSpPr>
        <p:spPr bwMode="auto">
          <a:xfrm>
            <a:off x="6912325" y="3861060"/>
            <a:ext cx="0" cy="21603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0" name="Gerade Verbindung 49"/>
          <p:cNvCxnSpPr>
            <a:stCxn id="19" idx="2"/>
            <a:endCxn id="18" idx="0"/>
          </p:cNvCxnSpPr>
          <p:nvPr/>
        </p:nvCxnSpPr>
        <p:spPr bwMode="auto">
          <a:xfrm>
            <a:off x="5904185" y="3284980"/>
            <a:ext cx="1008140" cy="21603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3" name="Gerade Verbindung 52"/>
          <p:cNvCxnSpPr>
            <a:stCxn id="19" idx="2"/>
            <a:endCxn id="26" idx="0"/>
          </p:cNvCxnSpPr>
          <p:nvPr/>
        </p:nvCxnSpPr>
        <p:spPr bwMode="auto">
          <a:xfrm flipH="1">
            <a:off x="5179895" y="3284980"/>
            <a:ext cx="724290" cy="194427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5" name="Gerade Verbindung 54"/>
          <p:cNvCxnSpPr>
            <a:stCxn id="20" idx="2"/>
            <a:endCxn id="27" idx="0"/>
          </p:cNvCxnSpPr>
          <p:nvPr/>
        </p:nvCxnSpPr>
        <p:spPr bwMode="auto">
          <a:xfrm flipH="1">
            <a:off x="4027735" y="3284980"/>
            <a:ext cx="4190" cy="194427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7" name="Gerade Verbindung 56"/>
          <p:cNvCxnSpPr>
            <a:stCxn id="21" idx="2"/>
            <a:endCxn id="22" idx="0"/>
          </p:cNvCxnSpPr>
          <p:nvPr/>
        </p:nvCxnSpPr>
        <p:spPr bwMode="auto">
          <a:xfrm flipH="1">
            <a:off x="1723415" y="3284980"/>
            <a:ext cx="652280" cy="194427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9" name="Gerade Verbindung 58"/>
          <p:cNvCxnSpPr>
            <a:stCxn id="21" idx="2"/>
            <a:endCxn id="23" idx="0"/>
          </p:cNvCxnSpPr>
          <p:nvPr/>
        </p:nvCxnSpPr>
        <p:spPr bwMode="auto">
          <a:xfrm>
            <a:off x="2375695" y="3284980"/>
            <a:ext cx="499880" cy="194427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61" name="Gerade Verbindung 60"/>
          <p:cNvCxnSpPr>
            <a:stCxn id="17" idx="2"/>
            <a:endCxn id="21" idx="0"/>
          </p:cNvCxnSpPr>
          <p:nvPr/>
        </p:nvCxnSpPr>
        <p:spPr bwMode="auto">
          <a:xfrm flipH="1">
            <a:off x="2375695" y="2708900"/>
            <a:ext cx="1656230" cy="21603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63" name="Gerade Verbindung 62"/>
          <p:cNvCxnSpPr>
            <a:stCxn id="17" idx="2"/>
            <a:endCxn id="20" idx="0"/>
          </p:cNvCxnSpPr>
          <p:nvPr/>
        </p:nvCxnSpPr>
        <p:spPr bwMode="auto">
          <a:xfrm>
            <a:off x="4031925" y="2708900"/>
            <a:ext cx="0" cy="21603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65" name="Gerade Verbindung 64"/>
          <p:cNvCxnSpPr>
            <a:stCxn id="17" idx="2"/>
            <a:endCxn id="19" idx="0"/>
          </p:cNvCxnSpPr>
          <p:nvPr/>
        </p:nvCxnSpPr>
        <p:spPr bwMode="auto">
          <a:xfrm>
            <a:off x="4031925" y="2708900"/>
            <a:ext cx="1872260" cy="21603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67" name="Gerade Verbindung 66"/>
          <p:cNvCxnSpPr>
            <a:stCxn id="16" idx="2"/>
            <a:endCxn id="17" idx="0"/>
          </p:cNvCxnSpPr>
          <p:nvPr/>
        </p:nvCxnSpPr>
        <p:spPr bwMode="auto">
          <a:xfrm>
            <a:off x="4031925" y="2132820"/>
            <a:ext cx="0" cy="21603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70" name="Abgerundete rechteckige Legende 69"/>
          <p:cNvSpPr/>
          <p:nvPr/>
        </p:nvSpPr>
        <p:spPr bwMode="auto">
          <a:xfrm>
            <a:off x="323410" y="2060810"/>
            <a:ext cx="1656230" cy="360050"/>
          </a:xfrm>
          <a:prstGeom prst="wedgeRoundRectCallout">
            <a:avLst>
              <a:gd name="adj1" fmla="val 66081"/>
              <a:gd name="adj2" fmla="val 17313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noun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phrase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Abgerundete rechteckige Legende 77"/>
          <p:cNvSpPr/>
          <p:nvPr/>
        </p:nvSpPr>
        <p:spPr bwMode="auto">
          <a:xfrm>
            <a:off x="323410" y="1628750"/>
            <a:ext cx="1656230" cy="360050"/>
          </a:xfrm>
          <a:prstGeom prst="wedgeRoundRectCallout">
            <a:avLst>
              <a:gd name="adj1" fmla="val 140423"/>
              <a:gd name="adj2" fmla="val 14547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sentence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Abgerundete rechteckige Legende 78"/>
          <p:cNvSpPr/>
          <p:nvPr/>
        </p:nvSpPr>
        <p:spPr bwMode="auto">
          <a:xfrm>
            <a:off x="6660290" y="1628750"/>
            <a:ext cx="1656230" cy="360050"/>
          </a:xfrm>
          <a:prstGeom prst="wedgeRoundRectCallout">
            <a:avLst>
              <a:gd name="adj1" fmla="val -171703"/>
              <a:gd name="adj2" fmla="val 301378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adverb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phrase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 bwMode="auto">
          <a:xfrm>
            <a:off x="6660290" y="2132820"/>
            <a:ext cx="1656230" cy="360050"/>
          </a:xfrm>
          <a:prstGeom prst="wedgeRoundRectCallout">
            <a:avLst>
              <a:gd name="adj1" fmla="val -84789"/>
              <a:gd name="adj2" fmla="val 15805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verb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phrase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-1332656" y="5733320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36" grpId="0" animBg="1"/>
      <p:bldP spid="37" grpId="0" animBg="1"/>
      <p:bldP spid="70" grpId="0" animBg="1"/>
      <p:bldP spid="78" grpId="0" animBg="1"/>
      <p:bldP spid="79" grpId="0" animBg="1"/>
      <p:bldP spid="8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4294967295"/>
          </p:nvPr>
        </p:nvSpPr>
        <p:spPr>
          <a:xfrm>
            <a:off x="899592" y="1701506"/>
            <a:ext cx="5761038" cy="4895846"/>
          </a:xfrm>
        </p:spPr>
        <p:txBody>
          <a:bodyPr>
            <a:normAutofit fontScale="77500" lnSpcReduction="20000"/>
          </a:bodyPr>
          <a:lstStyle/>
          <a:p>
            <a:pPr marL="815975" lvl="1" indent="-457200">
              <a:buFont typeface="+mj-lt"/>
              <a:buAutoNum type="arabicPeriod"/>
            </a:pPr>
            <a:r>
              <a:rPr lang="en-US" dirty="0" smtClean="0"/>
              <a:t>I saw the man. The man was on the hill. </a:t>
            </a:r>
            <a:br>
              <a:rPr lang="en-US" dirty="0" smtClean="0"/>
            </a:br>
            <a:r>
              <a:rPr lang="en-US" dirty="0" smtClean="0"/>
              <a:t>I was using a telescope.</a:t>
            </a:r>
          </a:p>
          <a:p>
            <a:pPr marL="815975" lvl="1" indent="-457200">
              <a:buFont typeface="+mj-lt"/>
              <a:buAutoNum type="arabicPeriod"/>
            </a:pPr>
            <a:endParaRPr lang="en-US" dirty="0" smtClean="0"/>
          </a:p>
          <a:p>
            <a:pPr marL="815975" lvl="1" indent="-457200">
              <a:buFont typeface="+mj-lt"/>
              <a:buAutoNum type="arabicPeriod"/>
            </a:pPr>
            <a:r>
              <a:rPr lang="en-US" dirty="0" smtClean="0"/>
              <a:t>I saw the man. I was on the hill. </a:t>
            </a:r>
            <a:br>
              <a:rPr lang="en-US" dirty="0" smtClean="0"/>
            </a:br>
            <a:r>
              <a:rPr lang="en-US" dirty="0" smtClean="0"/>
              <a:t>I was using a telescope.</a:t>
            </a:r>
          </a:p>
          <a:p>
            <a:pPr marL="815975" lvl="1" indent="-457200">
              <a:buFont typeface="+mj-lt"/>
              <a:buAutoNum type="arabicPeriod"/>
            </a:pPr>
            <a:endParaRPr lang="en-US" dirty="0" smtClean="0"/>
          </a:p>
          <a:p>
            <a:pPr marL="815975" lvl="1" indent="-457200">
              <a:buFont typeface="+mj-lt"/>
              <a:buAutoNum type="arabicPeriod"/>
            </a:pPr>
            <a:r>
              <a:rPr lang="en-US" dirty="0" smtClean="0"/>
              <a:t>I saw the man. The man was on the hill. </a:t>
            </a:r>
            <a:br>
              <a:rPr lang="en-US" dirty="0" smtClean="0"/>
            </a:br>
            <a:r>
              <a:rPr lang="en-US" dirty="0" smtClean="0"/>
              <a:t>The hill had a telescope.</a:t>
            </a:r>
          </a:p>
          <a:p>
            <a:pPr marL="815975" lvl="1" indent="-457200">
              <a:buFont typeface="+mj-lt"/>
              <a:buAutoNum type="arabicPeriod"/>
            </a:pPr>
            <a:endParaRPr lang="en-US" dirty="0" smtClean="0"/>
          </a:p>
          <a:p>
            <a:pPr marL="815975" lvl="1" indent="-457200">
              <a:buFont typeface="+mj-lt"/>
              <a:buAutoNum type="arabicPeriod"/>
            </a:pPr>
            <a:r>
              <a:rPr lang="en-US" dirty="0" smtClean="0"/>
              <a:t>I saw the man. I was on the hill. </a:t>
            </a:r>
            <a:br>
              <a:rPr lang="en-US" dirty="0" smtClean="0"/>
            </a:br>
            <a:r>
              <a:rPr lang="en-US" dirty="0" smtClean="0"/>
              <a:t>The hill had a telescope.</a:t>
            </a:r>
          </a:p>
          <a:p>
            <a:pPr marL="815975" lvl="1" indent="-457200">
              <a:buFont typeface="+mj-lt"/>
              <a:buAutoNum type="arabicPeriod"/>
            </a:pPr>
            <a:endParaRPr lang="en-US" dirty="0" smtClean="0"/>
          </a:p>
          <a:p>
            <a:pPr marL="815975" lvl="1" indent="-457200">
              <a:buFont typeface="+mj-lt"/>
              <a:buAutoNum type="arabicPeriod"/>
            </a:pPr>
            <a:r>
              <a:rPr lang="en-US" dirty="0" smtClean="0"/>
              <a:t>I saw the man. The man was on the hill. </a:t>
            </a:r>
            <a:br>
              <a:rPr lang="en-US" dirty="0" smtClean="0"/>
            </a:br>
            <a:r>
              <a:rPr lang="en-US" dirty="0" smtClean="0"/>
              <a:t>I saw that he was using a telescope.</a:t>
            </a:r>
          </a:p>
          <a:p>
            <a:endParaRPr lang="de-DE" dirty="0"/>
          </a:p>
        </p:txBody>
      </p:sp>
      <p:pic>
        <p:nvPicPr>
          <p:cNvPr id="7" name="Picture 2" descr="How many meanings can you get for the sentence &amp;#8220;I saw the man on the hill with a telescope&amp;#8221;? &#10;The five meanings illustrated in the picture above are below, but there are probably more. &#10;I saw the man. The man was on the hill. I was using a telescope.&#10;I saw the man. I was on the hill. I was using a telescope.&#10;I saw the man. The man was on the hill. The hill had a telescope.&#10;I saw the man. I was on the hill. The hill had a telescope.&#10;I saw the man. The man was on the hill. I saw him using a telescope.&#10;This also reminds me of the structural ambiguity of the purple people eater song. (image via expectlabs)"/>
          <p:cNvPicPr>
            <a:picLocks noChangeAspect="1" noChangeArrowheads="1"/>
          </p:cNvPicPr>
          <p:nvPr/>
        </p:nvPicPr>
        <p:blipFill>
          <a:blip r:embed="rId2" cstate="print"/>
          <a:srcRect r="55112" b="66293"/>
          <a:stretch>
            <a:fillRect/>
          </a:stretch>
        </p:blipFill>
        <p:spPr bwMode="auto">
          <a:xfrm>
            <a:off x="7020228" y="1556672"/>
            <a:ext cx="1368190" cy="1008140"/>
          </a:xfrm>
          <a:prstGeom prst="rect">
            <a:avLst/>
          </a:prstGeom>
          <a:noFill/>
        </p:spPr>
      </p:pic>
      <p:pic>
        <p:nvPicPr>
          <p:cNvPr id="8" name="Picture 2" descr="How many meanings can you get for the sentence &amp;#8220;I saw the man on the hill with a telescope&amp;#8221;? &#10;The five meanings illustrated in the picture above are below, but there are probably more. &#10;I saw the man. The man was on the hill. I was using a telescope.&#10;I saw the man. I was on the hill. I was using a telescope.&#10;I saw the man. The man was on the hill. The hill had a telescope.&#10;I saw the man. I was on the hill. The hill had a telescope.&#10;I saw the man. The man was on the hill. I saw him using a telescope.&#10;This also reminds me of the structural ambiguity of the purple people eater song. (image via expectlabs)"/>
          <p:cNvPicPr>
            <a:picLocks noChangeAspect="1" noChangeArrowheads="1"/>
          </p:cNvPicPr>
          <p:nvPr/>
        </p:nvPicPr>
        <p:blipFill>
          <a:blip r:embed="rId2" cstate="print"/>
          <a:srcRect l="47251" t="2408" b="68700"/>
          <a:stretch>
            <a:fillRect/>
          </a:stretch>
        </p:blipFill>
        <p:spPr bwMode="auto">
          <a:xfrm>
            <a:off x="6876208" y="2636818"/>
            <a:ext cx="1607800" cy="864120"/>
          </a:xfrm>
          <a:prstGeom prst="rect">
            <a:avLst/>
          </a:prstGeom>
          <a:noFill/>
        </p:spPr>
      </p:pic>
      <p:pic>
        <p:nvPicPr>
          <p:cNvPr id="9" name="Picture 2" descr="How many meanings can you get for the sentence &amp;#8220;I saw the man on the hill with a telescope&amp;#8221;? &#10;The five meanings illustrated in the picture above are below, but there are probably more. &#10;I saw the man. The man was on the hill. I was using a telescope.&#10;I saw the man. I was on the hill. I was using a telescope.&#10;I saw the man. The man was on the hill. The hill had a telescope.&#10;I saw the man. I was on the hill. The hill had a telescope.&#10;I saw the man. The man was on the hill. I saw him using a telescope.&#10;This also reminds me of the structural ambiguity of the purple people eater song. (image via expectlabs)"/>
          <p:cNvPicPr>
            <a:picLocks noChangeAspect="1" noChangeArrowheads="1"/>
          </p:cNvPicPr>
          <p:nvPr/>
        </p:nvPicPr>
        <p:blipFill>
          <a:blip r:embed="rId2" cstate="print"/>
          <a:srcRect t="38523" r="48024" b="34993"/>
          <a:stretch>
            <a:fillRect/>
          </a:stretch>
        </p:blipFill>
        <p:spPr bwMode="auto">
          <a:xfrm>
            <a:off x="7020228" y="3572946"/>
            <a:ext cx="1584220" cy="792110"/>
          </a:xfrm>
          <a:prstGeom prst="rect">
            <a:avLst/>
          </a:prstGeom>
          <a:noFill/>
        </p:spPr>
      </p:pic>
      <p:pic>
        <p:nvPicPr>
          <p:cNvPr id="10" name="Picture 2" descr="How many meanings can you get for the sentence &amp;#8220;I saw the man on the hill with a telescope&amp;#8221;? &#10;The five meanings illustrated in the picture above are below, but there are probably more. &#10;I saw the man. The man was on the hill. I was using a telescope.&#10;I saw the man. I was on the hill. I was using a telescope.&#10;I saw the man. The man was on the hill. The hill had a telescope.&#10;I saw the man. I was on the hill. The hill had a telescope.&#10;I saw the man. The man was on the hill. I saw him using a telescope.&#10;This also reminds me of the structural ambiguity of the purple people eater song. (image via expectlabs)"/>
          <p:cNvPicPr>
            <a:picLocks noChangeAspect="1" noChangeArrowheads="1"/>
          </p:cNvPicPr>
          <p:nvPr/>
        </p:nvPicPr>
        <p:blipFill>
          <a:blip r:embed="rId2" cstate="print"/>
          <a:srcRect l="54338" t="38523" b="34993"/>
          <a:stretch>
            <a:fillRect/>
          </a:stretch>
        </p:blipFill>
        <p:spPr bwMode="auto">
          <a:xfrm>
            <a:off x="6948218" y="4509072"/>
            <a:ext cx="1391770" cy="792110"/>
          </a:xfrm>
          <a:prstGeom prst="rect">
            <a:avLst/>
          </a:prstGeom>
          <a:noFill/>
        </p:spPr>
      </p:pic>
      <p:pic>
        <p:nvPicPr>
          <p:cNvPr id="11" name="Picture 2" descr="How many meanings can you get for the sentence &amp;#8220;I saw the man on the hill with a telescope&amp;#8221;? &#10;The five meanings illustrated in the picture above are below, but there are probably more. &#10;I saw the man. The man was on the hill. I was using a telescope.&#10;I saw the man. I was on the hill. I was using a telescope.&#10;I saw the man. The man was on the hill. The hill had a telescope.&#10;I saw the man. I was on the hill. The hill had a telescope.&#10;I saw the man. The man was on the hill. I saw him using a telescope.&#10;This also reminds me of the structural ambiguity of the purple people eater song. (image via expectlabs)"/>
          <p:cNvPicPr>
            <a:picLocks noChangeAspect="1" noChangeArrowheads="1"/>
          </p:cNvPicPr>
          <p:nvPr/>
        </p:nvPicPr>
        <p:blipFill>
          <a:blip r:embed="rId2" cstate="print"/>
          <a:srcRect t="65007" r="50387"/>
          <a:stretch>
            <a:fillRect/>
          </a:stretch>
        </p:blipFill>
        <p:spPr bwMode="auto">
          <a:xfrm>
            <a:off x="7020228" y="5262740"/>
            <a:ext cx="1512210" cy="1046580"/>
          </a:xfrm>
          <a:prstGeom prst="rect">
            <a:avLst/>
          </a:prstGeom>
          <a:noFill/>
        </p:spPr>
      </p:pic>
      <p:sp>
        <p:nvSpPr>
          <p:cNvPr id="12" name="Rechteck 11"/>
          <p:cNvSpPr/>
          <p:nvPr/>
        </p:nvSpPr>
        <p:spPr>
          <a:xfrm>
            <a:off x="-468560" y="5892378"/>
            <a:ext cx="10729192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2771750" y="3933070"/>
            <a:ext cx="345648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NLP </a:t>
            </a:r>
            <a:r>
              <a:rPr lang="de-DE" b="1" dirty="0" err="1" smtClean="0">
                <a:solidFill>
                  <a:srgbClr val="000000"/>
                </a:solidFill>
              </a:rPr>
              <a:t>building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blocks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6372250" y="3933070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Language </a:t>
            </a:r>
            <a:r>
              <a:rPr lang="de-DE" b="1" dirty="0" err="1" smtClean="0">
                <a:solidFill>
                  <a:srgbClr val="000000"/>
                </a:solidFill>
              </a:rPr>
              <a:t>resources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8" name="L-Form 7"/>
          <p:cNvSpPr/>
          <p:nvPr/>
        </p:nvSpPr>
        <p:spPr bwMode="auto">
          <a:xfrm rot="5400000">
            <a:off x="3491850" y="188552"/>
            <a:ext cx="2304320" cy="6768939"/>
          </a:xfrm>
          <a:prstGeom prst="corner">
            <a:avLst>
              <a:gd name="adj1" fmla="val 29572"/>
              <a:gd name="adj2" fmla="val 26223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NLP web </a:t>
            </a:r>
            <a:r>
              <a:rPr lang="de-DE" b="1" dirty="0" err="1" smtClean="0">
                <a:solidFill>
                  <a:srgbClr val="000000"/>
                </a:solidFill>
              </a:rPr>
              <a:t>services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9" name="L-Form 8"/>
          <p:cNvSpPr/>
          <p:nvPr/>
        </p:nvSpPr>
        <p:spPr bwMode="auto">
          <a:xfrm rot="5400000">
            <a:off x="4247952" y="944659"/>
            <a:ext cx="1584221" cy="5976828"/>
          </a:xfrm>
          <a:prstGeom prst="corner">
            <a:avLst>
              <a:gd name="adj1" fmla="val 38424"/>
              <a:gd name="adj2" fmla="val 42958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NLP </a:t>
            </a:r>
            <a:r>
              <a:rPr lang="de-DE" b="1" dirty="0" err="1" smtClean="0">
                <a:solidFill>
                  <a:srgbClr val="000000"/>
                </a:solidFill>
              </a:rPr>
              <a:t>frameworks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8" name="Abgerundete rechteckige Legende 17"/>
          <p:cNvSpPr/>
          <p:nvPr/>
        </p:nvSpPr>
        <p:spPr bwMode="auto">
          <a:xfrm>
            <a:off x="6588280" y="2060810"/>
            <a:ext cx="2448340" cy="864120"/>
          </a:xfrm>
          <a:prstGeom prst="wedgeRoundRectCallout">
            <a:avLst>
              <a:gd name="adj1" fmla="val -89063"/>
              <a:gd name="adj2" fmla="val 2818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Machine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translation</a:t>
            </a:r>
            <a:r>
              <a:rPr lang="de-DE" sz="1600" dirty="0" smtClean="0">
                <a:solidFill>
                  <a:srgbClr val="000000"/>
                </a:solidFill>
              </a:rPr>
              <a:t>, NER, </a:t>
            </a:r>
            <a:r>
              <a:rPr lang="de-DE" sz="1600" dirty="0" err="1" smtClean="0">
                <a:solidFill>
                  <a:srgbClr val="000000"/>
                </a:solidFill>
              </a:rPr>
              <a:t>sentiment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analysis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19" name="Abgerundete rechteckige Legende 18"/>
          <p:cNvSpPr/>
          <p:nvPr/>
        </p:nvSpPr>
        <p:spPr bwMode="auto">
          <a:xfrm>
            <a:off x="6588280" y="2996940"/>
            <a:ext cx="2448340" cy="864120"/>
          </a:xfrm>
          <a:prstGeom prst="wedgeRoundRectCallout">
            <a:avLst>
              <a:gd name="adj1" fmla="val -74642"/>
              <a:gd name="adj2" fmla="val 8283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Frameworks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integrating</a:t>
            </a:r>
            <a:r>
              <a:rPr lang="de-DE" sz="1600" dirty="0" smtClean="0">
                <a:solidFill>
                  <a:srgbClr val="000000"/>
                </a:solidFill>
              </a:rPr>
              <a:t> NLP </a:t>
            </a:r>
            <a:r>
              <a:rPr lang="de-DE" sz="1600" dirty="0" err="1" smtClean="0">
                <a:solidFill>
                  <a:srgbClr val="000000"/>
                </a:solidFill>
              </a:rPr>
              <a:t>building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blocks</a:t>
            </a:r>
            <a:r>
              <a:rPr lang="de-DE" sz="1600" dirty="0" smtClean="0">
                <a:solidFill>
                  <a:srgbClr val="000000"/>
                </a:solidFill>
              </a:rPr>
              <a:t> (</a:t>
            </a:r>
            <a:r>
              <a:rPr lang="de-DE" sz="1600" dirty="0" err="1" smtClean="0">
                <a:solidFill>
                  <a:srgbClr val="000000"/>
                </a:solidFill>
              </a:rPr>
              <a:t>pipeline-based</a:t>
            </a:r>
            <a:r>
              <a:rPr lang="de-DE" sz="1600" dirty="0" smtClean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20" name="Abgerundete rechteckige Legende 19"/>
          <p:cNvSpPr/>
          <p:nvPr/>
        </p:nvSpPr>
        <p:spPr bwMode="auto">
          <a:xfrm>
            <a:off x="3347830" y="5013220"/>
            <a:ext cx="2448340" cy="864120"/>
          </a:xfrm>
          <a:prstGeom prst="wedgeRoundRectCallout">
            <a:avLst>
              <a:gd name="adj1" fmla="val -25831"/>
              <a:gd name="adj2" fmla="val -108013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tokenizing</a:t>
            </a:r>
            <a:r>
              <a:rPr lang="de-DE" sz="1600" dirty="0" smtClean="0">
                <a:solidFill>
                  <a:srgbClr val="000000"/>
                </a:solidFill>
              </a:rPr>
              <a:t>, POS </a:t>
            </a:r>
            <a:r>
              <a:rPr lang="de-DE" sz="1600" dirty="0" err="1" smtClean="0">
                <a:solidFill>
                  <a:srgbClr val="000000"/>
                </a:solidFill>
              </a:rPr>
              <a:t>tagging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parsing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21" name="Abgerundete rechteckige Legende 20"/>
          <p:cNvSpPr/>
          <p:nvPr/>
        </p:nvSpPr>
        <p:spPr bwMode="auto">
          <a:xfrm>
            <a:off x="5868180" y="5013220"/>
            <a:ext cx="2448340" cy="864120"/>
          </a:xfrm>
          <a:prstGeom prst="wedgeRoundRectCallout">
            <a:avLst>
              <a:gd name="adj1" fmla="val 1163"/>
              <a:gd name="adj2" fmla="val -93345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Language </a:t>
            </a:r>
            <a:r>
              <a:rPr lang="de-DE" sz="1600" dirty="0" err="1" smtClean="0">
                <a:solidFill>
                  <a:srgbClr val="000000"/>
                </a:solidFill>
              </a:rPr>
              <a:t>data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sets</a:t>
            </a:r>
            <a:r>
              <a:rPr lang="de-DE" sz="1600" dirty="0" smtClean="0">
                <a:solidFill>
                  <a:srgbClr val="000000"/>
                </a:solidFill>
              </a:rPr>
              <a:t>: </a:t>
            </a:r>
            <a:r>
              <a:rPr lang="de-DE" sz="1600" dirty="0" err="1" smtClean="0">
                <a:solidFill>
                  <a:srgbClr val="000000"/>
                </a:solidFill>
              </a:rPr>
              <a:t>dictionaries</a:t>
            </a:r>
            <a:r>
              <a:rPr lang="de-DE" sz="1600" dirty="0" smtClean="0">
                <a:solidFill>
                  <a:srgbClr val="000000"/>
                </a:solidFill>
              </a:rPr>
              <a:t>, thesauri, </a:t>
            </a:r>
            <a:r>
              <a:rPr lang="de-DE" sz="1600" dirty="0" err="1" smtClean="0">
                <a:solidFill>
                  <a:srgbClr val="000000"/>
                </a:solidFill>
              </a:rPr>
              <a:t>synonyms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10" name="Rechteck 9"/>
          <p:cNvSpPr/>
          <p:nvPr/>
        </p:nvSpPr>
        <p:spPr>
          <a:xfrm>
            <a:off x="-396550" y="5085233"/>
            <a:ext cx="1008112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auto">
          <a:xfrm>
            <a:off x="2771750" y="3933070"/>
            <a:ext cx="345648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NLP </a:t>
            </a:r>
            <a:r>
              <a:rPr lang="de-DE" b="1" dirty="0" err="1" smtClean="0">
                <a:solidFill>
                  <a:srgbClr val="000000"/>
                </a:solidFill>
              </a:rPr>
              <a:t>building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blocks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6372250" y="3933070"/>
            <a:ext cx="16562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NLP </a:t>
            </a:r>
            <a:r>
              <a:rPr lang="de-DE" b="1" dirty="0" err="1" smtClean="0">
                <a:solidFill>
                  <a:srgbClr val="000000"/>
                </a:solidFill>
              </a:rPr>
              <a:t>resources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8" name="L-Form 7"/>
          <p:cNvSpPr/>
          <p:nvPr/>
        </p:nvSpPr>
        <p:spPr bwMode="auto">
          <a:xfrm rot="5400000">
            <a:off x="3491850" y="188552"/>
            <a:ext cx="2304320" cy="6768939"/>
          </a:xfrm>
          <a:prstGeom prst="corner">
            <a:avLst>
              <a:gd name="adj1" fmla="val 29572"/>
              <a:gd name="adj2" fmla="val 26223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NLP web </a:t>
            </a:r>
            <a:r>
              <a:rPr lang="de-DE" b="1" dirty="0" err="1" smtClean="0">
                <a:solidFill>
                  <a:srgbClr val="000000"/>
                </a:solidFill>
              </a:rPr>
              <a:t>services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9" name="L-Form 8"/>
          <p:cNvSpPr/>
          <p:nvPr/>
        </p:nvSpPr>
        <p:spPr bwMode="auto">
          <a:xfrm rot="5400000">
            <a:off x="4247952" y="944659"/>
            <a:ext cx="1584221" cy="5976828"/>
          </a:xfrm>
          <a:prstGeom prst="corner">
            <a:avLst>
              <a:gd name="adj1" fmla="val 38424"/>
              <a:gd name="adj2" fmla="val 42958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smtClean="0">
                <a:solidFill>
                  <a:srgbClr val="000000"/>
                </a:solidFill>
              </a:rPr>
              <a:t>NLP </a:t>
            </a:r>
            <a:r>
              <a:rPr lang="de-DE" b="1" dirty="0" err="1" smtClean="0">
                <a:solidFill>
                  <a:srgbClr val="000000"/>
                </a:solidFill>
              </a:rPr>
              <a:t>frameworks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 bwMode="auto">
          <a:xfrm>
            <a:off x="2763370" y="3933070"/>
            <a:ext cx="3464860" cy="800492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11" name="Abgerundete rechteckige Legende 10"/>
          <p:cNvSpPr/>
          <p:nvPr/>
        </p:nvSpPr>
        <p:spPr bwMode="auto">
          <a:xfrm>
            <a:off x="2843760" y="5085230"/>
            <a:ext cx="2304320" cy="720100"/>
          </a:xfrm>
          <a:prstGeom prst="wedgeRoundRectCallout">
            <a:avLst>
              <a:gd name="adj1" fmla="val 27468"/>
              <a:gd name="adj2" fmla="val -115060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Stanford </a:t>
            </a:r>
            <a:r>
              <a:rPr lang="de-DE" sz="1600" dirty="0" err="1" smtClean="0">
                <a:solidFill>
                  <a:srgbClr val="000000"/>
                </a:solidFill>
              </a:rPr>
              <a:t>Tokenizer</a:t>
            </a:r>
            <a:r>
              <a:rPr lang="de-DE" sz="1600" dirty="0" smtClean="0">
                <a:solidFill>
                  <a:srgbClr val="000000"/>
                </a:solidFill>
              </a:rPr>
              <a:t>, POS </a:t>
            </a:r>
            <a:r>
              <a:rPr lang="de-DE" sz="1600" dirty="0" err="1" smtClean="0">
                <a:solidFill>
                  <a:srgbClr val="000000"/>
                </a:solidFill>
              </a:rPr>
              <a:t>Tagger</a:t>
            </a:r>
            <a:r>
              <a:rPr lang="de-DE" sz="1600" dirty="0" smtClean="0">
                <a:solidFill>
                  <a:srgbClr val="000000"/>
                </a:solidFill>
              </a:rPr>
              <a:t>, Parser, …</a:t>
            </a:r>
          </a:p>
        </p:txBody>
      </p:sp>
      <p:sp>
        <p:nvSpPr>
          <p:cNvPr id="12" name="Abgerundete rechteckige Legende 11"/>
          <p:cNvSpPr/>
          <p:nvPr/>
        </p:nvSpPr>
        <p:spPr bwMode="auto">
          <a:xfrm>
            <a:off x="6084210" y="5085230"/>
            <a:ext cx="1872260" cy="720100"/>
          </a:xfrm>
          <a:prstGeom prst="wedgeRoundRectCallout">
            <a:avLst>
              <a:gd name="adj1" fmla="val 24152"/>
              <a:gd name="adj2" fmla="val -122604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WordNet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GermaNet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6372250" y="3933070"/>
            <a:ext cx="1656230" cy="800492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14" name="Abgerundetes Rechteck 13"/>
          <p:cNvSpPr/>
          <p:nvPr/>
        </p:nvSpPr>
        <p:spPr bwMode="auto">
          <a:xfrm>
            <a:off x="2051650" y="3140960"/>
            <a:ext cx="5976830" cy="656472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 bwMode="auto">
          <a:xfrm>
            <a:off x="6660290" y="3284980"/>
            <a:ext cx="2376330" cy="432060"/>
          </a:xfrm>
          <a:prstGeom prst="wedgeRoundRectCallout">
            <a:avLst>
              <a:gd name="adj1" fmla="val -66685"/>
              <a:gd name="adj2" fmla="val 3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UIMA, GATE, …</a:t>
            </a: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1259540" y="2420860"/>
            <a:ext cx="6768940" cy="576080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17" name="Abgerundete rechteckige Legende 16"/>
          <p:cNvSpPr/>
          <p:nvPr/>
        </p:nvSpPr>
        <p:spPr bwMode="auto">
          <a:xfrm>
            <a:off x="6588280" y="2276840"/>
            <a:ext cx="2448340" cy="648090"/>
          </a:xfrm>
          <a:prstGeom prst="wedgeRoundRectCallout">
            <a:avLst>
              <a:gd name="adj1" fmla="val -87214"/>
              <a:gd name="adj2" fmla="val 1996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Google </a:t>
            </a:r>
            <a:r>
              <a:rPr lang="de-DE" sz="1600" dirty="0" err="1" smtClean="0">
                <a:solidFill>
                  <a:srgbClr val="000000"/>
                </a:solidFill>
              </a:rPr>
              <a:t>Translate</a:t>
            </a:r>
            <a:r>
              <a:rPr lang="de-DE" sz="1600" dirty="0" smtClean="0">
                <a:solidFill>
                  <a:srgbClr val="000000"/>
                </a:solidFill>
              </a:rPr>
              <a:t>, NERD, </a:t>
            </a:r>
            <a:r>
              <a:rPr lang="de-DE" sz="1600" dirty="0" err="1" smtClean="0">
                <a:solidFill>
                  <a:srgbClr val="000000"/>
                </a:solidFill>
              </a:rPr>
              <a:t>AlchemyAPI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18" name="Rechteck 17"/>
          <p:cNvSpPr/>
          <p:nvPr/>
        </p:nvSpPr>
        <p:spPr>
          <a:xfrm>
            <a:off x="-396550" y="5138792"/>
            <a:ext cx="1008112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554" name="Picture 2"/>
          <p:cNvPicPr>
            <a:picLocks noChangeAspect="1" noChangeArrowheads="1"/>
          </p:cNvPicPr>
          <p:nvPr/>
        </p:nvPicPr>
        <p:blipFill>
          <a:blip r:embed="rId2" cstate="print"/>
          <a:srcRect t="19840" r="50903" b="12119"/>
          <a:stretch>
            <a:fillRect/>
          </a:stretch>
        </p:blipFill>
        <p:spPr bwMode="auto">
          <a:xfrm>
            <a:off x="1979712" y="836712"/>
            <a:ext cx="5508130" cy="4985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hteck 2"/>
          <p:cNvSpPr/>
          <p:nvPr/>
        </p:nvSpPr>
        <p:spPr>
          <a:xfrm>
            <a:off x="-108520" y="5426768"/>
            <a:ext cx="1008112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 bwMode="auto">
          <a:xfrm>
            <a:off x="3851900" y="3573020"/>
            <a:ext cx="1512210" cy="28804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Dog</a:t>
            </a:r>
          </a:p>
        </p:txBody>
      </p:sp>
      <p:sp>
        <p:nvSpPr>
          <p:cNvPr id="11" name="Abgerundetes Rechteck 10"/>
          <p:cNvSpPr/>
          <p:nvPr/>
        </p:nvSpPr>
        <p:spPr bwMode="auto">
          <a:xfrm>
            <a:off x="7164360" y="5157240"/>
            <a:ext cx="1512210" cy="28804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…</a:t>
            </a:r>
          </a:p>
        </p:txBody>
      </p:sp>
      <p:sp>
        <p:nvSpPr>
          <p:cNvPr id="12" name="Abgerundetes Rechteck 11"/>
          <p:cNvSpPr/>
          <p:nvPr/>
        </p:nvSpPr>
        <p:spPr bwMode="auto">
          <a:xfrm>
            <a:off x="5580140" y="5157240"/>
            <a:ext cx="1512210" cy="28804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Poodle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3995920" y="5157240"/>
            <a:ext cx="1512210" cy="28804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Dalmatian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4" name="Abgerundetes Rechteck 13"/>
          <p:cNvSpPr/>
          <p:nvPr/>
        </p:nvSpPr>
        <p:spPr bwMode="auto">
          <a:xfrm>
            <a:off x="2411700" y="5157240"/>
            <a:ext cx="1512210" cy="28804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Hunting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dog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5" name="Abgerundetes Rechteck 14"/>
          <p:cNvSpPr/>
          <p:nvPr/>
        </p:nvSpPr>
        <p:spPr bwMode="auto">
          <a:xfrm>
            <a:off x="827480" y="5157240"/>
            <a:ext cx="1512210" cy="28804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Puppy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6948330" y="3573020"/>
            <a:ext cx="1600980" cy="28804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Canis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familiaris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851900" y="2132820"/>
            <a:ext cx="1512210" cy="28804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Animal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3851900" y="2852920"/>
            <a:ext cx="1512210" cy="28804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Mammal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2391403" y="2492870"/>
            <a:ext cx="2075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Broader</a:t>
            </a:r>
            <a:r>
              <a:rPr lang="de-DE" dirty="0" smtClean="0"/>
              <a:t> (</a:t>
            </a:r>
            <a:r>
              <a:rPr lang="de-DE" dirty="0" err="1" smtClean="0"/>
              <a:t>hypernym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5580140" y="3284980"/>
            <a:ext cx="1094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Synonym </a:t>
            </a:r>
            <a:endParaRPr lang="de-DE" dirty="0"/>
          </a:p>
        </p:txBody>
      </p:sp>
      <p:cxnSp>
        <p:nvCxnSpPr>
          <p:cNvPr id="23" name="Gerade Verbindung mit Pfeil 22"/>
          <p:cNvCxnSpPr>
            <a:stCxn id="15" idx="0"/>
            <a:endCxn id="5" idx="2"/>
          </p:cNvCxnSpPr>
          <p:nvPr/>
        </p:nvCxnSpPr>
        <p:spPr bwMode="auto">
          <a:xfrm flipV="1">
            <a:off x="1583585" y="3861060"/>
            <a:ext cx="3024420" cy="129618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Gerade Verbindung mit Pfeil 24"/>
          <p:cNvCxnSpPr>
            <a:stCxn id="14" idx="0"/>
            <a:endCxn id="5" idx="2"/>
          </p:cNvCxnSpPr>
          <p:nvPr/>
        </p:nvCxnSpPr>
        <p:spPr bwMode="auto">
          <a:xfrm flipV="1">
            <a:off x="3167805" y="3861060"/>
            <a:ext cx="1440200" cy="129618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Gerade Verbindung mit Pfeil 27"/>
          <p:cNvCxnSpPr>
            <a:stCxn id="13" idx="0"/>
            <a:endCxn id="5" idx="2"/>
          </p:cNvCxnSpPr>
          <p:nvPr/>
        </p:nvCxnSpPr>
        <p:spPr bwMode="auto">
          <a:xfrm flipH="1" flipV="1">
            <a:off x="4608005" y="3861060"/>
            <a:ext cx="144020" cy="129618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Gerade Verbindung mit Pfeil 29"/>
          <p:cNvCxnSpPr>
            <a:stCxn id="12" idx="0"/>
            <a:endCxn id="5" idx="2"/>
          </p:cNvCxnSpPr>
          <p:nvPr/>
        </p:nvCxnSpPr>
        <p:spPr bwMode="auto">
          <a:xfrm flipH="1" flipV="1">
            <a:off x="4608005" y="3861060"/>
            <a:ext cx="1728240" cy="129618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Gerade Verbindung mit Pfeil 31"/>
          <p:cNvCxnSpPr>
            <a:stCxn id="11" idx="0"/>
            <a:endCxn id="5" idx="2"/>
          </p:cNvCxnSpPr>
          <p:nvPr/>
        </p:nvCxnSpPr>
        <p:spPr bwMode="auto">
          <a:xfrm flipH="1" flipV="1">
            <a:off x="4608005" y="3861060"/>
            <a:ext cx="3312460" cy="129618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Gerade Verbindung mit Pfeil 33"/>
          <p:cNvCxnSpPr>
            <a:stCxn id="5" idx="0"/>
            <a:endCxn id="18" idx="2"/>
          </p:cNvCxnSpPr>
          <p:nvPr/>
        </p:nvCxnSpPr>
        <p:spPr bwMode="auto">
          <a:xfrm flipV="1">
            <a:off x="4608005" y="3140960"/>
            <a:ext cx="0" cy="43206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" name="Gerade Verbindung mit Pfeil 35"/>
          <p:cNvCxnSpPr>
            <a:stCxn id="18" idx="0"/>
            <a:endCxn id="17" idx="2"/>
          </p:cNvCxnSpPr>
          <p:nvPr/>
        </p:nvCxnSpPr>
        <p:spPr bwMode="auto">
          <a:xfrm flipV="1">
            <a:off x="4608005" y="2420860"/>
            <a:ext cx="0" cy="43206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9" name="Textfeld 18"/>
          <p:cNvSpPr txBox="1"/>
          <p:nvPr/>
        </p:nvSpPr>
        <p:spPr>
          <a:xfrm>
            <a:off x="3635870" y="4221110"/>
            <a:ext cx="214590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dirty="0" err="1" smtClean="0"/>
              <a:t>Narrower</a:t>
            </a:r>
            <a:r>
              <a:rPr lang="de-DE" dirty="0" smtClean="0"/>
              <a:t> (</a:t>
            </a:r>
            <a:r>
              <a:rPr lang="de-DE" dirty="0" err="1" smtClean="0"/>
              <a:t>hyponym</a:t>
            </a:r>
            <a:r>
              <a:rPr lang="de-DE" dirty="0" smtClean="0"/>
              <a:t>)</a:t>
            </a:r>
            <a:endParaRPr lang="de-DE" dirty="0"/>
          </a:p>
        </p:txBody>
      </p:sp>
      <p:cxnSp>
        <p:nvCxnSpPr>
          <p:cNvPr id="38" name="Gerade Verbindung mit Pfeil 37"/>
          <p:cNvCxnSpPr>
            <a:stCxn id="5" idx="3"/>
            <a:endCxn id="16" idx="1"/>
          </p:cNvCxnSpPr>
          <p:nvPr/>
        </p:nvCxnSpPr>
        <p:spPr bwMode="auto">
          <a:xfrm>
            <a:off x="5364110" y="3717040"/>
            <a:ext cx="1584220" cy="0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Rechteck 21"/>
          <p:cNvSpPr/>
          <p:nvPr/>
        </p:nvSpPr>
        <p:spPr>
          <a:xfrm>
            <a:off x="-756592" y="5138736"/>
            <a:ext cx="11377264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-3843808"/>
            <a:ext cx="7953375" cy="981075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-1764704" y="5642792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 bwMode="auto">
          <a:xfrm>
            <a:off x="1115520" y="2780910"/>
            <a:ext cx="7345020" cy="57608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UIMA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ipelining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1115520" y="4725180"/>
            <a:ext cx="7345020" cy="7201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1115520" y="3501010"/>
            <a:ext cx="7345020" cy="10801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NLP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building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blocks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components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4" name="Eingekerbter Richtungspfeil 3"/>
          <p:cNvSpPr/>
          <p:nvPr/>
        </p:nvSpPr>
        <p:spPr bwMode="auto">
          <a:xfrm>
            <a:off x="1187530" y="3861060"/>
            <a:ext cx="1728240" cy="576080"/>
          </a:xfrm>
          <a:prstGeom prst="chevron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Tokenizer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ingekerbter Richtungspfeil 4"/>
          <p:cNvSpPr/>
          <p:nvPr/>
        </p:nvSpPr>
        <p:spPr bwMode="auto">
          <a:xfrm>
            <a:off x="2771750" y="3861060"/>
            <a:ext cx="1728240" cy="576080"/>
          </a:xfrm>
          <a:prstGeom prst="chevron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Sentence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Splitter</a:t>
            </a:r>
          </a:p>
        </p:txBody>
      </p:sp>
      <p:sp>
        <p:nvSpPr>
          <p:cNvPr id="6" name="Eingekerbter Richtungspfeil 5"/>
          <p:cNvSpPr/>
          <p:nvPr/>
        </p:nvSpPr>
        <p:spPr bwMode="auto">
          <a:xfrm>
            <a:off x="4283960" y="3861060"/>
            <a:ext cx="1728240" cy="576080"/>
          </a:xfrm>
          <a:prstGeom prst="chevron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POS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Tagger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Eingekerbter Richtungspfeil 6"/>
          <p:cNvSpPr/>
          <p:nvPr/>
        </p:nvSpPr>
        <p:spPr bwMode="auto">
          <a:xfrm>
            <a:off x="5868180" y="3861060"/>
            <a:ext cx="1728240" cy="576080"/>
          </a:xfrm>
          <a:prstGeom prst="chevron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Parser</a:t>
            </a:r>
          </a:p>
        </p:txBody>
      </p:sp>
      <p:sp>
        <p:nvSpPr>
          <p:cNvPr id="8" name="Eingekerbter Richtungspfeil 7"/>
          <p:cNvSpPr/>
          <p:nvPr/>
        </p:nvSpPr>
        <p:spPr bwMode="auto">
          <a:xfrm>
            <a:off x="7380390" y="3861060"/>
            <a:ext cx="1008140" cy="576080"/>
          </a:xfrm>
          <a:prstGeom prst="chevron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10" name="Flussdiagramm: Magnetplattenspeicher 9"/>
          <p:cNvSpPr/>
          <p:nvPr/>
        </p:nvSpPr>
        <p:spPr bwMode="auto">
          <a:xfrm>
            <a:off x="2699740" y="4869200"/>
            <a:ext cx="2016280" cy="432060"/>
          </a:xfrm>
          <a:prstGeom prst="flowChartMagneticDisk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Dictionary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lussdiagramm: Magnetplattenspeicher 10"/>
          <p:cNvSpPr/>
          <p:nvPr/>
        </p:nvSpPr>
        <p:spPr bwMode="auto">
          <a:xfrm>
            <a:off x="4932050" y="4869200"/>
            <a:ext cx="2016280" cy="432060"/>
          </a:xfrm>
          <a:prstGeom prst="flowChartMagneticDisk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Named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Entitites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lussdiagramm: Magnetplattenspeicher 11"/>
          <p:cNvSpPr/>
          <p:nvPr/>
        </p:nvSpPr>
        <p:spPr bwMode="auto">
          <a:xfrm>
            <a:off x="7308380" y="4869200"/>
            <a:ext cx="648090" cy="432060"/>
          </a:xfrm>
          <a:prstGeom prst="flowChartMagneticDisk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14" name="Abgerundete rechteckige Legende 13"/>
          <p:cNvSpPr/>
          <p:nvPr/>
        </p:nvSpPr>
        <p:spPr bwMode="auto">
          <a:xfrm>
            <a:off x="1187530" y="1412720"/>
            <a:ext cx="3672510" cy="1152160"/>
          </a:xfrm>
          <a:prstGeom prst="wedgeRoundRectCallout">
            <a:avLst>
              <a:gd name="adj1" fmla="val 39980"/>
              <a:gd name="adj2" fmla="val 84220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Specifies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common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formats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Plugin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Allows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configuration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 bwMode="auto">
          <a:xfrm>
            <a:off x="5004060" y="1412720"/>
            <a:ext cx="3672510" cy="1152160"/>
          </a:xfrm>
          <a:prstGeom prst="wedgeRoundRectCallout">
            <a:avLst>
              <a:gd name="adj1" fmla="val 5467"/>
              <a:gd name="adj2" fmla="val 167513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Perform</a:t>
            </a:r>
            <a:r>
              <a:rPr kumimoji="0" lang="de-DE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NLP </a:t>
            </a:r>
            <a:r>
              <a:rPr kumimoji="0" lang="de-DE" sz="18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tasks</a:t>
            </a:r>
            <a:endParaRPr kumimoji="0" lang="de-DE" sz="18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de-DE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3rd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party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(e.g., Stanford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parser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Abgerundete rechteckige Legende 16"/>
          <p:cNvSpPr/>
          <p:nvPr/>
        </p:nvSpPr>
        <p:spPr bwMode="auto">
          <a:xfrm>
            <a:off x="3851900" y="5589300"/>
            <a:ext cx="4896680" cy="792110"/>
          </a:xfrm>
          <a:prstGeom prst="wedgeRoundRectCallout">
            <a:avLst>
              <a:gd name="adj1" fmla="val -39708"/>
              <a:gd name="adj2" fmla="val -10693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Provide</a:t>
            </a:r>
            <a:r>
              <a:rPr kumimoji="0" lang="de-DE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NLP </a:t>
            </a:r>
            <a:r>
              <a:rPr kumimoji="0" lang="de-DE" sz="18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kumimoji="0" lang="de-DE" sz="18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de-DE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3rd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party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(e.g.,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WordNet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-1260648" y="6074840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02" name="Picture 2"/>
          <p:cNvPicPr>
            <a:picLocks noChangeAspect="1" noChangeArrowheads="1"/>
          </p:cNvPicPr>
          <p:nvPr/>
        </p:nvPicPr>
        <p:blipFill>
          <a:blip r:embed="rId2" cstate="print"/>
          <a:srcRect l="73516" t="51600" r="13865" b="8920"/>
          <a:stretch>
            <a:fillRect/>
          </a:stretch>
        </p:blipFill>
        <p:spPr bwMode="auto">
          <a:xfrm>
            <a:off x="7092462" y="1628800"/>
            <a:ext cx="1656230" cy="33844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 l="16395" t="38062" r="33680" b="17417"/>
          <a:stretch>
            <a:fillRect/>
          </a:stretch>
        </p:blipFill>
        <p:spPr bwMode="auto">
          <a:xfrm>
            <a:off x="539552" y="1628800"/>
            <a:ext cx="6552910" cy="38165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hteck 3"/>
          <p:cNvSpPr/>
          <p:nvPr/>
        </p:nvSpPr>
        <p:spPr>
          <a:xfrm>
            <a:off x="-1548680" y="5138842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>
            <a:spLocks noChangeAspect="1"/>
          </p:cNvSpPr>
          <p:nvPr/>
        </p:nvSpPr>
        <p:spPr bwMode="auto">
          <a:xfrm>
            <a:off x="3270421" y="3515828"/>
            <a:ext cx="2016560" cy="2016280"/>
          </a:xfrm>
          <a:prstGeom prst="ellipse">
            <a:avLst/>
          </a:prstGeom>
          <a:solidFill>
            <a:srgbClr val="FF3300">
              <a:alpha val="4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3" name="Ellipse 2"/>
          <p:cNvSpPr>
            <a:spLocks noChangeAspect="1"/>
          </p:cNvSpPr>
          <p:nvPr/>
        </p:nvSpPr>
        <p:spPr bwMode="auto">
          <a:xfrm>
            <a:off x="5142681" y="3515828"/>
            <a:ext cx="2016560" cy="2016280"/>
          </a:xfrm>
          <a:prstGeom prst="ellipse">
            <a:avLst/>
          </a:prstGeom>
          <a:solidFill>
            <a:srgbClr val="99CCFF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4" name="Ellipse 3"/>
          <p:cNvSpPr>
            <a:spLocks noChangeAspect="1"/>
          </p:cNvSpPr>
          <p:nvPr/>
        </p:nvSpPr>
        <p:spPr bwMode="auto">
          <a:xfrm>
            <a:off x="6288592" y="2035670"/>
            <a:ext cx="2016560" cy="2016280"/>
          </a:xfrm>
          <a:prstGeom prst="ellipse">
            <a:avLst/>
          </a:prstGeom>
          <a:solidFill>
            <a:srgbClr val="66FF99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5" name="Ellipse 4"/>
          <p:cNvSpPr>
            <a:spLocks noChangeAspect="1"/>
          </p:cNvSpPr>
          <p:nvPr/>
        </p:nvSpPr>
        <p:spPr bwMode="auto">
          <a:xfrm>
            <a:off x="5149323" y="1492139"/>
            <a:ext cx="2016560" cy="2016280"/>
          </a:xfrm>
          <a:prstGeom prst="ellipse">
            <a:avLst/>
          </a:prstGeom>
          <a:solidFill>
            <a:srgbClr val="B2B2B2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6" name="Ellipse 5"/>
          <p:cNvSpPr>
            <a:spLocks noChangeAspect="1"/>
          </p:cNvSpPr>
          <p:nvPr/>
        </p:nvSpPr>
        <p:spPr bwMode="auto">
          <a:xfrm>
            <a:off x="3270421" y="1484730"/>
            <a:ext cx="2016560" cy="2016280"/>
          </a:xfrm>
          <a:prstGeom prst="ellipse">
            <a:avLst/>
          </a:prstGeom>
          <a:solidFill>
            <a:srgbClr val="FF962D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7" name="Ellipse 6"/>
          <p:cNvSpPr>
            <a:spLocks noChangeAspect="1"/>
          </p:cNvSpPr>
          <p:nvPr/>
        </p:nvSpPr>
        <p:spPr bwMode="auto">
          <a:xfrm>
            <a:off x="2047549" y="2111785"/>
            <a:ext cx="2016560" cy="2016280"/>
          </a:xfrm>
          <a:prstGeom prst="ellipse">
            <a:avLst/>
          </a:prstGeom>
          <a:solidFill>
            <a:srgbClr val="FFFF66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8" name="Sechseck 7"/>
          <p:cNvSpPr>
            <a:spLocks noChangeAspect="1"/>
          </p:cNvSpPr>
          <p:nvPr/>
        </p:nvSpPr>
        <p:spPr bwMode="auto">
          <a:xfrm>
            <a:off x="4874284" y="2636044"/>
            <a:ext cx="1794605" cy="1600172"/>
          </a:xfrm>
          <a:prstGeom prst="hexagon">
            <a:avLst/>
          </a:prstGeom>
          <a:solidFill>
            <a:srgbClr val="6A6AD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9" name="Sechseck 8"/>
          <p:cNvSpPr>
            <a:spLocks noChangeAspect="1"/>
          </p:cNvSpPr>
          <p:nvPr/>
        </p:nvSpPr>
        <p:spPr bwMode="auto">
          <a:xfrm>
            <a:off x="3764624" y="2636044"/>
            <a:ext cx="1794605" cy="1600172"/>
          </a:xfrm>
          <a:prstGeom prst="hexagon">
            <a:avLst/>
          </a:prstGeom>
          <a:solidFill>
            <a:srgbClr val="FD443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0" name="Flussdiagramm: Verzweigung 9"/>
          <p:cNvSpPr/>
          <p:nvPr/>
        </p:nvSpPr>
        <p:spPr bwMode="auto">
          <a:xfrm>
            <a:off x="4907288" y="2764910"/>
            <a:ext cx="648090" cy="1362456"/>
          </a:xfrm>
          <a:prstGeom prst="flowChartDecision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3857322" y="3030639"/>
            <a:ext cx="11544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smtClean="0"/>
              <a:t>Non-</a:t>
            </a:r>
            <a:r>
              <a:rPr lang="de-DE" sz="1200" b="1" dirty="0" err="1" smtClean="0"/>
              <a:t>symbolic</a:t>
            </a:r>
            <a:r>
              <a:rPr lang="de-DE" sz="1200" b="1" dirty="0" smtClean="0"/>
              <a:t> </a:t>
            </a:r>
          </a:p>
          <a:p>
            <a:pPr algn="ctr"/>
            <a:r>
              <a:rPr lang="de-DE" sz="1200" b="1" dirty="0" smtClean="0"/>
              <a:t>AI /</a:t>
            </a:r>
          </a:p>
          <a:p>
            <a:pPr algn="ctr"/>
            <a:r>
              <a:rPr lang="de-DE" sz="1200" b="1" dirty="0" err="1" smtClean="0"/>
              <a:t>Machine</a:t>
            </a:r>
            <a:r>
              <a:rPr lang="de-DE" sz="1200" b="1" dirty="0" smtClean="0"/>
              <a:t> </a:t>
            </a:r>
          </a:p>
          <a:p>
            <a:pPr algn="ctr"/>
            <a:r>
              <a:rPr lang="de-DE" sz="1200" b="1" dirty="0" err="1" smtClean="0"/>
              <a:t>learning</a:t>
            </a:r>
            <a:endParaRPr lang="de-DE" sz="1200" b="1" dirty="0" smtClean="0"/>
          </a:p>
        </p:txBody>
      </p:sp>
      <p:sp>
        <p:nvSpPr>
          <p:cNvPr id="12" name="Textfeld 11"/>
          <p:cNvSpPr txBox="1"/>
          <p:nvPr/>
        </p:nvSpPr>
        <p:spPr>
          <a:xfrm>
            <a:off x="5381924" y="4499641"/>
            <a:ext cx="1662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Knowing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smtClean="0"/>
              <a:t>Knowledge </a:t>
            </a:r>
            <a:r>
              <a:rPr lang="de-DE" sz="1000" dirty="0" err="1" smtClean="0"/>
              <a:t>representation</a:t>
            </a:r>
            <a:endParaRPr lang="de-DE" sz="1000" dirty="0" smtClean="0"/>
          </a:p>
        </p:txBody>
      </p:sp>
      <p:sp>
        <p:nvSpPr>
          <p:cNvPr id="13" name="Textfeld 12"/>
          <p:cNvSpPr txBox="1"/>
          <p:nvPr/>
        </p:nvSpPr>
        <p:spPr>
          <a:xfrm>
            <a:off x="3703864" y="4501945"/>
            <a:ext cx="114967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smtClean="0"/>
              <a:t>Learning</a:t>
            </a:r>
          </a:p>
          <a:p>
            <a:pPr algn="ctr"/>
            <a:endParaRPr lang="de-DE" sz="1000" dirty="0" smtClean="0"/>
          </a:p>
          <a:p>
            <a:pPr algn="ctr"/>
            <a:r>
              <a:rPr lang="de-DE" sz="1000" dirty="0" err="1" smtClean="0"/>
              <a:t>Machine</a:t>
            </a:r>
            <a:r>
              <a:rPr lang="de-DE" sz="1000" dirty="0" smtClean="0"/>
              <a:t> </a:t>
            </a:r>
            <a:r>
              <a:rPr lang="de-DE" sz="1000" dirty="0" err="1" smtClean="0"/>
              <a:t>learning</a:t>
            </a:r>
            <a:r>
              <a:rPr lang="de-DE" sz="1000" dirty="0" smtClean="0"/>
              <a:t>, </a:t>
            </a:r>
          </a:p>
          <a:p>
            <a:pPr algn="ctr"/>
            <a:r>
              <a:rPr lang="de-DE" sz="1000" dirty="0" smtClean="0"/>
              <a:t>Data </a:t>
            </a:r>
            <a:r>
              <a:rPr lang="de-DE" sz="1000" dirty="0" err="1" smtClean="0"/>
              <a:t>mining</a:t>
            </a:r>
            <a:endParaRPr lang="de-DE" sz="1000" dirty="0" smtClean="0"/>
          </a:p>
        </p:txBody>
      </p:sp>
      <p:sp>
        <p:nvSpPr>
          <p:cNvPr id="14" name="Textfeld 13"/>
          <p:cNvSpPr txBox="1"/>
          <p:nvPr/>
        </p:nvSpPr>
        <p:spPr>
          <a:xfrm>
            <a:off x="5515771" y="3111194"/>
            <a:ext cx="1067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Symbolic</a:t>
            </a:r>
            <a:r>
              <a:rPr lang="de-DE" sz="1200" b="1" dirty="0" smtClean="0"/>
              <a:t> AI /</a:t>
            </a:r>
          </a:p>
          <a:p>
            <a:pPr algn="ctr"/>
            <a:r>
              <a:rPr lang="de-DE" sz="1200" b="1" dirty="0" smtClean="0"/>
              <a:t>Knowledge-</a:t>
            </a:r>
          </a:p>
          <a:p>
            <a:pPr algn="ctr"/>
            <a:r>
              <a:rPr lang="de-DE" sz="1200" b="1" dirty="0" err="1" smtClean="0"/>
              <a:t>based</a:t>
            </a:r>
            <a:r>
              <a:rPr lang="de-DE" sz="1200" b="1" dirty="0" smtClean="0"/>
              <a:t> AI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5282289" y="1573411"/>
            <a:ext cx="167225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Reasoning</a:t>
            </a:r>
            <a:endParaRPr lang="de-DE" sz="1200" b="1" dirty="0" smtClean="0"/>
          </a:p>
          <a:p>
            <a:pPr algn="ctr"/>
            <a:endParaRPr lang="de-DE" sz="1000" dirty="0"/>
          </a:p>
          <a:p>
            <a:pPr algn="ctr"/>
            <a:r>
              <a:rPr lang="de-DE" sz="1000" dirty="0" err="1" smtClean="0"/>
              <a:t>Logic</a:t>
            </a:r>
            <a:r>
              <a:rPr lang="de-DE" sz="1000" dirty="0" smtClean="0"/>
              <a:t> </a:t>
            </a:r>
            <a:r>
              <a:rPr lang="de-DE" sz="1000" dirty="0" err="1" smtClean="0"/>
              <a:t>programming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 err="1" smtClean="0"/>
              <a:t>Probabilistic</a:t>
            </a:r>
            <a:r>
              <a:rPr lang="de-DE" sz="1000" dirty="0" smtClean="0"/>
              <a:t> </a:t>
            </a:r>
            <a:r>
              <a:rPr lang="de-DE" sz="1000" dirty="0" err="1" smtClean="0"/>
              <a:t>reasoning</a:t>
            </a:r>
            <a:endParaRPr lang="de-DE" sz="1000" dirty="0" smtClean="0"/>
          </a:p>
          <a:p>
            <a:pPr algn="ctr"/>
            <a:r>
              <a:rPr lang="de-DE" sz="1000" dirty="0" err="1" smtClean="0"/>
              <a:t>Complex</a:t>
            </a:r>
            <a:r>
              <a:rPr lang="de-DE" sz="1000" dirty="0" smtClean="0"/>
              <a:t> </a:t>
            </a:r>
            <a:r>
              <a:rPr lang="de-DE" sz="1000" dirty="0" err="1" smtClean="0"/>
              <a:t>event</a:t>
            </a:r>
            <a:r>
              <a:rPr lang="de-DE" sz="1000" dirty="0" smtClean="0"/>
              <a:t> </a:t>
            </a:r>
            <a:r>
              <a:rPr lang="de-DE" sz="1000" dirty="0" err="1" smtClean="0"/>
              <a:t>processing</a:t>
            </a:r>
            <a:endParaRPr lang="de-DE" sz="1000" dirty="0" smtClean="0"/>
          </a:p>
        </p:txBody>
      </p:sp>
      <p:sp>
        <p:nvSpPr>
          <p:cNvPr id="16" name="Textfeld 15"/>
          <p:cNvSpPr txBox="1"/>
          <p:nvPr/>
        </p:nvSpPr>
        <p:spPr>
          <a:xfrm>
            <a:off x="3468511" y="1690450"/>
            <a:ext cx="168988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Communicating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smtClean="0"/>
              <a:t>Natural </a:t>
            </a:r>
            <a:r>
              <a:rPr lang="de-DE" sz="1000" dirty="0" err="1" smtClean="0"/>
              <a:t>language</a:t>
            </a:r>
            <a:r>
              <a:rPr lang="de-DE" sz="1000" dirty="0" smtClean="0"/>
              <a:t> </a:t>
            </a:r>
            <a:r>
              <a:rPr lang="de-DE" sz="1000" dirty="0" err="1" smtClean="0"/>
              <a:t>processing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/>
              <a:t>Information </a:t>
            </a:r>
            <a:r>
              <a:rPr lang="de-DE" sz="1000" dirty="0" err="1" smtClean="0"/>
              <a:t>retrieval</a:t>
            </a:r>
            <a:endParaRPr lang="de-DE" sz="1000" dirty="0"/>
          </a:p>
        </p:txBody>
      </p:sp>
      <p:sp>
        <p:nvSpPr>
          <p:cNvPr id="17" name="Textfeld 16"/>
          <p:cNvSpPr txBox="1"/>
          <p:nvPr/>
        </p:nvSpPr>
        <p:spPr>
          <a:xfrm>
            <a:off x="2109553" y="2741862"/>
            <a:ext cx="12170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Perceiving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smtClean="0"/>
              <a:t>Computer </a:t>
            </a:r>
            <a:r>
              <a:rPr lang="de-DE" sz="1000" dirty="0" err="1" smtClean="0"/>
              <a:t>vision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 smtClean="0"/>
              <a:t>Sensor </a:t>
            </a:r>
            <a:r>
              <a:rPr lang="de-DE" sz="1000" dirty="0" err="1" smtClean="0"/>
              <a:t>technology</a:t>
            </a:r>
            <a:endParaRPr lang="de-DE" sz="1000" dirty="0" smtClean="0"/>
          </a:p>
        </p:txBody>
      </p:sp>
      <p:sp>
        <p:nvSpPr>
          <p:cNvPr id="18" name="Textfeld 17"/>
          <p:cNvSpPr txBox="1"/>
          <p:nvPr/>
        </p:nvSpPr>
        <p:spPr>
          <a:xfrm>
            <a:off x="7094317" y="2609301"/>
            <a:ext cx="118013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Acting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err="1" smtClean="0"/>
              <a:t>Planning</a:t>
            </a:r>
            <a:r>
              <a:rPr lang="de-DE" sz="1000" dirty="0" smtClean="0"/>
              <a:t>, </a:t>
            </a:r>
          </a:p>
          <a:p>
            <a:pPr algn="ctr"/>
            <a:r>
              <a:rPr lang="de-DE" sz="1000" dirty="0" smtClean="0"/>
              <a:t>Agent </a:t>
            </a:r>
            <a:r>
              <a:rPr lang="de-DE" sz="1000" dirty="0" err="1" smtClean="0"/>
              <a:t>technology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 err="1" smtClean="0"/>
              <a:t>Robotics</a:t>
            </a:r>
            <a:endParaRPr lang="de-DE" sz="1000" dirty="0" smtClean="0"/>
          </a:p>
        </p:txBody>
      </p:sp>
      <p:sp>
        <p:nvSpPr>
          <p:cNvPr id="19" name="Pfeil nach oben und unten 18"/>
          <p:cNvSpPr/>
          <p:nvPr/>
        </p:nvSpPr>
        <p:spPr bwMode="auto">
          <a:xfrm>
            <a:off x="1451639" y="1622437"/>
            <a:ext cx="287960" cy="3534765"/>
          </a:xfrm>
          <a:prstGeom prst="upDownArrow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1115520" y="1910546"/>
            <a:ext cx="96019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sz="1200" dirty="0" err="1" smtClean="0"/>
              <a:t>Applying</a:t>
            </a:r>
            <a:r>
              <a:rPr lang="de-DE" sz="1200" dirty="0" smtClean="0"/>
              <a:t> </a:t>
            </a:r>
          </a:p>
          <a:p>
            <a:pPr algn="ctr"/>
            <a:r>
              <a:rPr lang="de-DE" sz="1200" dirty="0" err="1" smtClean="0"/>
              <a:t>intelligence</a:t>
            </a:r>
            <a:endParaRPr lang="de-DE" sz="1200" dirty="0"/>
          </a:p>
        </p:txBody>
      </p:sp>
      <p:sp>
        <p:nvSpPr>
          <p:cNvPr id="21" name="Textfeld 20"/>
          <p:cNvSpPr txBox="1"/>
          <p:nvPr/>
        </p:nvSpPr>
        <p:spPr>
          <a:xfrm>
            <a:off x="1154059" y="4265111"/>
            <a:ext cx="96019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sz="1200" dirty="0" err="1" smtClean="0"/>
              <a:t>Acquiring</a:t>
            </a:r>
            <a:endParaRPr lang="de-DE" sz="1200" dirty="0" smtClean="0"/>
          </a:p>
          <a:p>
            <a:pPr algn="ctr"/>
            <a:r>
              <a:rPr lang="de-DE" sz="1200" dirty="0" err="1" smtClean="0"/>
              <a:t>intelligence</a:t>
            </a:r>
            <a:endParaRPr lang="de-DE" sz="1200" dirty="0"/>
          </a:p>
        </p:txBody>
      </p:sp>
      <p:sp>
        <p:nvSpPr>
          <p:cNvPr id="22" name="Textfeld 21"/>
          <p:cNvSpPr txBox="1"/>
          <p:nvPr/>
        </p:nvSpPr>
        <p:spPr>
          <a:xfrm>
            <a:off x="7524410" y="4318482"/>
            <a:ext cx="1459054" cy="55399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Semantic </a:t>
            </a:r>
            <a:r>
              <a:rPr lang="de-DE" sz="1000" dirty="0" err="1" smtClean="0"/>
              <a:t>networks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Ontologies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Logic</a:t>
            </a:r>
            <a:r>
              <a:rPr lang="de-DE" sz="1000" dirty="0" smtClean="0"/>
              <a:t> </a:t>
            </a:r>
            <a:r>
              <a:rPr lang="de-DE" sz="1000" dirty="0" err="1" smtClean="0"/>
              <a:t>programming</a:t>
            </a:r>
            <a:endParaRPr lang="de-DE" sz="1000" dirty="0"/>
          </a:p>
        </p:txBody>
      </p:sp>
      <p:cxnSp>
        <p:nvCxnSpPr>
          <p:cNvPr id="23" name="Gerader Verbinder 22"/>
          <p:cNvCxnSpPr/>
          <p:nvPr/>
        </p:nvCxnSpPr>
        <p:spPr bwMode="auto">
          <a:xfrm>
            <a:off x="6157603" y="3933070"/>
            <a:ext cx="1366807" cy="385412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24" name="Textfeld 23"/>
          <p:cNvSpPr txBox="1"/>
          <p:nvPr/>
        </p:nvSpPr>
        <p:spPr>
          <a:xfrm>
            <a:off x="1766347" y="5084416"/>
            <a:ext cx="1854995" cy="132343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Artificial</a:t>
            </a:r>
            <a:r>
              <a:rPr lang="de-DE" sz="1000" dirty="0" smtClean="0"/>
              <a:t> </a:t>
            </a:r>
            <a:r>
              <a:rPr lang="de-DE" sz="1000" dirty="0" err="1" smtClean="0"/>
              <a:t>neural</a:t>
            </a:r>
            <a:r>
              <a:rPr lang="de-DE" sz="1000" dirty="0" smtClean="0"/>
              <a:t> </a:t>
            </a:r>
            <a:r>
              <a:rPr lang="de-DE" sz="1000" dirty="0" err="1" smtClean="0"/>
              <a:t>networks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Support </a:t>
            </a:r>
            <a:r>
              <a:rPr lang="de-DE" sz="1000" dirty="0" err="1" smtClean="0"/>
              <a:t>vector</a:t>
            </a:r>
            <a:r>
              <a:rPr lang="de-DE" sz="1000" dirty="0" smtClean="0"/>
              <a:t> </a:t>
            </a:r>
            <a:r>
              <a:rPr lang="de-DE" sz="1000" dirty="0" err="1" smtClean="0"/>
              <a:t>machines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/>
              <a:t>Linear / </a:t>
            </a:r>
            <a:r>
              <a:rPr lang="de-DE" sz="1000" dirty="0" err="1"/>
              <a:t>logistic</a:t>
            </a:r>
            <a:r>
              <a:rPr lang="de-DE" sz="1000" dirty="0"/>
              <a:t> </a:t>
            </a:r>
            <a:r>
              <a:rPr lang="de-DE" sz="1000" dirty="0" err="1"/>
              <a:t>regression</a:t>
            </a:r>
            <a:endParaRPr lang="de-DE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Random </a:t>
            </a:r>
            <a:r>
              <a:rPr lang="de-DE" sz="1000" dirty="0" err="1" smtClean="0"/>
              <a:t>forest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Gradient </a:t>
            </a:r>
            <a:r>
              <a:rPr lang="de-DE" sz="1000" dirty="0" err="1" smtClean="0"/>
              <a:t>boosting</a:t>
            </a:r>
            <a:r>
              <a:rPr lang="de-DE" sz="1000" dirty="0" smtClean="0"/>
              <a:t> </a:t>
            </a:r>
            <a:r>
              <a:rPr lang="de-DE" sz="1000" dirty="0" err="1" smtClean="0"/>
              <a:t>tree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K-</a:t>
            </a:r>
            <a:r>
              <a:rPr lang="de-DE" sz="1000" dirty="0" err="1" smtClean="0"/>
              <a:t>Nearest</a:t>
            </a:r>
            <a:r>
              <a:rPr lang="de-DE" sz="1000" dirty="0" smtClean="0"/>
              <a:t> </a:t>
            </a:r>
            <a:r>
              <a:rPr lang="de-DE" sz="1000" dirty="0" err="1" smtClean="0"/>
              <a:t>neighors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K-</a:t>
            </a:r>
            <a:r>
              <a:rPr lang="de-DE" sz="1000" dirty="0" err="1" smtClean="0"/>
              <a:t>means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Naive </a:t>
            </a:r>
            <a:r>
              <a:rPr lang="de-DE" sz="1000" dirty="0" err="1" smtClean="0"/>
              <a:t>Bayes</a:t>
            </a:r>
            <a:endParaRPr lang="de-DE" sz="1000" dirty="0"/>
          </a:p>
        </p:txBody>
      </p:sp>
      <p:sp>
        <p:nvSpPr>
          <p:cNvPr id="25" name="Textfeld 24"/>
          <p:cNvSpPr txBox="1"/>
          <p:nvPr/>
        </p:nvSpPr>
        <p:spPr>
          <a:xfrm>
            <a:off x="4473636" y="5517261"/>
            <a:ext cx="1955985" cy="70788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Bayes</a:t>
            </a:r>
            <a:r>
              <a:rPr lang="de-DE" sz="1000" dirty="0" smtClean="0"/>
              <a:t> </a:t>
            </a:r>
            <a:r>
              <a:rPr lang="de-DE" sz="1000" dirty="0" err="1" smtClean="0"/>
              <a:t>networks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Hidden </a:t>
            </a:r>
            <a:r>
              <a:rPr lang="de-DE" sz="1000" dirty="0" err="1" smtClean="0"/>
              <a:t>Markov</a:t>
            </a:r>
            <a:r>
              <a:rPr lang="de-DE" sz="1000" dirty="0" smtClean="0"/>
              <a:t> </a:t>
            </a:r>
            <a:r>
              <a:rPr lang="de-DE" sz="1000" dirty="0" err="1" smtClean="0"/>
              <a:t>models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Decision</a:t>
            </a:r>
            <a:r>
              <a:rPr lang="de-DE" sz="1000" dirty="0" smtClean="0"/>
              <a:t> </a:t>
            </a:r>
            <a:r>
              <a:rPr lang="de-DE" sz="1000" dirty="0" err="1" smtClean="0"/>
              <a:t>tree</a:t>
            </a:r>
            <a:r>
              <a:rPr lang="de-DE" sz="1000" dirty="0" smtClean="0"/>
              <a:t> </a:t>
            </a:r>
            <a:r>
              <a:rPr lang="de-DE" sz="1000" dirty="0" err="1" smtClean="0"/>
              <a:t>learning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Inductive</a:t>
            </a:r>
            <a:r>
              <a:rPr lang="de-DE" sz="1000" dirty="0" smtClean="0"/>
              <a:t> </a:t>
            </a:r>
            <a:r>
              <a:rPr lang="de-DE" sz="1000" dirty="0" err="1" smtClean="0"/>
              <a:t>logic</a:t>
            </a:r>
            <a:r>
              <a:rPr lang="de-DE" sz="1000" dirty="0" smtClean="0"/>
              <a:t> </a:t>
            </a:r>
            <a:r>
              <a:rPr lang="de-DE" sz="1000" dirty="0" err="1" smtClean="0"/>
              <a:t>programming</a:t>
            </a:r>
            <a:endParaRPr lang="de-DE" sz="1000" dirty="0"/>
          </a:p>
        </p:txBody>
      </p:sp>
      <p:sp>
        <p:nvSpPr>
          <p:cNvPr id="26" name="Ellipse 25"/>
          <p:cNvSpPr/>
          <p:nvPr/>
        </p:nvSpPr>
        <p:spPr bwMode="auto">
          <a:xfrm>
            <a:off x="6118416" y="3903631"/>
            <a:ext cx="45719" cy="45719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7" name="Ellipse 26"/>
          <p:cNvSpPr/>
          <p:nvPr/>
        </p:nvSpPr>
        <p:spPr bwMode="auto">
          <a:xfrm>
            <a:off x="5247197" y="3492968"/>
            <a:ext cx="45719" cy="45719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8" name="Ellipse 27"/>
          <p:cNvSpPr/>
          <p:nvPr/>
        </p:nvSpPr>
        <p:spPr bwMode="auto">
          <a:xfrm>
            <a:off x="4372417" y="4003206"/>
            <a:ext cx="45719" cy="45719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cxnSp>
        <p:nvCxnSpPr>
          <p:cNvPr id="29" name="Gerader Verbinder 28"/>
          <p:cNvCxnSpPr/>
          <p:nvPr/>
        </p:nvCxnSpPr>
        <p:spPr bwMode="auto">
          <a:xfrm flipH="1">
            <a:off x="5116320" y="3546096"/>
            <a:ext cx="148081" cy="1954441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0" name="Gerader Verbinder 29"/>
          <p:cNvCxnSpPr>
            <a:endCxn id="24" idx="0"/>
          </p:cNvCxnSpPr>
          <p:nvPr/>
        </p:nvCxnSpPr>
        <p:spPr bwMode="auto">
          <a:xfrm flipH="1">
            <a:off x="2693845" y="4038893"/>
            <a:ext cx="1674721" cy="1045523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pic>
        <p:nvPicPr>
          <p:cNvPr id="32" name="Grafik 31"/>
          <p:cNvPicPr>
            <a:picLocks noChangeAspect="1"/>
          </p:cNvPicPr>
          <p:nvPr/>
        </p:nvPicPr>
        <p:blipFill rotWithShape="1">
          <a:blip r:embed="rId2"/>
          <a:srcRect l="14118" t="13792" r="10578" b="26203"/>
          <a:stretch/>
        </p:blipFill>
        <p:spPr>
          <a:xfrm>
            <a:off x="2793673" y="2764910"/>
            <a:ext cx="4608512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1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efaltete Ecke 1"/>
          <p:cNvSpPr/>
          <p:nvPr/>
        </p:nvSpPr>
        <p:spPr bwMode="auto">
          <a:xfrm>
            <a:off x="1134620" y="2412479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3" name="Gefaltete Ecke 2"/>
          <p:cNvSpPr/>
          <p:nvPr/>
        </p:nvSpPr>
        <p:spPr bwMode="auto">
          <a:xfrm>
            <a:off x="1206630" y="2484489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4" name="Gefaltete Ecke 3"/>
          <p:cNvSpPr/>
          <p:nvPr/>
        </p:nvSpPr>
        <p:spPr bwMode="auto">
          <a:xfrm>
            <a:off x="1287020" y="2564879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5" name="Gefaltete Ecke 4"/>
          <p:cNvSpPr/>
          <p:nvPr/>
        </p:nvSpPr>
        <p:spPr bwMode="auto">
          <a:xfrm>
            <a:off x="1359030" y="2636889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2295160" y="3501009"/>
            <a:ext cx="244834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Spam filter</a:t>
            </a:r>
          </a:p>
        </p:txBody>
      </p:sp>
      <p:sp>
        <p:nvSpPr>
          <p:cNvPr id="7" name="Gefaltete Ecke 6"/>
          <p:cNvSpPr/>
          <p:nvPr/>
        </p:nvSpPr>
        <p:spPr bwMode="auto">
          <a:xfrm>
            <a:off x="5823650" y="3212969"/>
            <a:ext cx="432060" cy="576080"/>
          </a:xfrm>
          <a:prstGeom prst="foldedCorner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8" name="Gefaltete Ecke 7"/>
          <p:cNvSpPr/>
          <p:nvPr/>
        </p:nvSpPr>
        <p:spPr bwMode="auto">
          <a:xfrm>
            <a:off x="5823650" y="3933069"/>
            <a:ext cx="432060" cy="576080"/>
          </a:xfrm>
          <a:prstGeom prst="foldedCorner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0" name="Rechteckiger Pfeil 9"/>
          <p:cNvSpPr/>
          <p:nvPr/>
        </p:nvSpPr>
        <p:spPr bwMode="auto">
          <a:xfrm rot="5400000">
            <a:off x="2583200" y="2204829"/>
            <a:ext cx="720100" cy="1440200"/>
          </a:xfrm>
          <a:prstGeom prst="ben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1" name="Gefaltete Ecke 10"/>
          <p:cNvSpPr/>
          <p:nvPr/>
        </p:nvSpPr>
        <p:spPr bwMode="auto">
          <a:xfrm>
            <a:off x="5895660" y="3284979"/>
            <a:ext cx="432060" cy="576080"/>
          </a:xfrm>
          <a:prstGeom prst="foldedCorner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2" name="Gefaltete Ecke 11"/>
          <p:cNvSpPr/>
          <p:nvPr/>
        </p:nvSpPr>
        <p:spPr bwMode="auto">
          <a:xfrm>
            <a:off x="5895660" y="4005079"/>
            <a:ext cx="432060" cy="576080"/>
          </a:xfrm>
          <a:prstGeom prst="foldedCorner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3" name="Gefaltete Ecke 12"/>
          <p:cNvSpPr/>
          <p:nvPr/>
        </p:nvSpPr>
        <p:spPr bwMode="auto">
          <a:xfrm>
            <a:off x="2871240" y="5013219"/>
            <a:ext cx="432060" cy="576080"/>
          </a:xfrm>
          <a:prstGeom prst="foldedCorner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4" name="Gefaltete Ecke 13"/>
          <p:cNvSpPr/>
          <p:nvPr/>
        </p:nvSpPr>
        <p:spPr bwMode="auto">
          <a:xfrm>
            <a:off x="3591340" y="5013219"/>
            <a:ext cx="432060" cy="576080"/>
          </a:xfrm>
          <a:prstGeom prst="foldedCorner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5" name="Gefaltete Ecke 14"/>
          <p:cNvSpPr/>
          <p:nvPr/>
        </p:nvSpPr>
        <p:spPr bwMode="auto">
          <a:xfrm>
            <a:off x="2943250" y="5085229"/>
            <a:ext cx="432060" cy="576080"/>
          </a:xfrm>
          <a:prstGeom prst="foldedCorner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6" name="Gefaltete Ecke 15"/>
          <p:cNvSpPr/>
          <p:nvPr/>
        </p:nvSpPr>
        <p:spPr bwMode="auto">
          <a:xfrm>
            <a:off x="3663350" y="5085229"/>
            <a:ext cx="432060" cy="576080"/>
          </a:xfrm>
          <a:prstGeom prst="foldedCorner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7" name="Rechteckiger Pfeil 16"/>
          <p:cNvSpPr/>
          <p:nvPr/>
        </p:nvSpPr>
        <p:spPr bwMode="auto">
          <a:xfrm rot="10800000">
            <a:off x="4887520" y="5013219"/>
            <a:ext cx="3212872" cy="720100"/>
          </a:xfrm>
          <a:prstGeom prst="ben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8" name="Pfeil nach rechts 17"/>
          <p:cNvSpPr/>
          <p:nvPr/>
        </p:nvSpPr>
        <p:spPr bwMode="auto">
          <a:xfrm>
            <a:off x="5031540" y="3789049"/>
            <a:ext cx="504070" cy="28804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9" name="Pfeil nach rechts 18"/>
          <p:cNvSpPr/>
          <p:nvPr/>
        </p:nvSpPr>
        <p:spPr bwMode="auto">
          <a:xfrm rot="16200000">
            <a:off x="3267295" y="4545154"/>
            <a:ext cx="504070" cy="28804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2195670" y="2132820"/>
            <a:ext cx="1271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New </a:t>
            </a:r>
            <a:r>
              <a:rPr lang="de-DE" dirty="0" err="1" smtClean="0"/>
              <a:t>emails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5292100" y="2564880"/>
            <a:ext cx="1545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Automatically</a:t>
            </a:r>
            <a:endParaRPr lang="de-DE" dirty="0" smtClean="0"/>
          </a:p>
          <a:p>
            <a:pPr algn="ctr"/>
            <a:r>
              <a:rPr lang="de-DE" dirty="0" err="1" smtClean="0"/>
              <a:t>classified</a:t>
            </a:r>
            <a:endParaRPr lang="de-DE" dirty="0"/>
          </a:p>
        </p:txBody>
      </p:sp>
      <p:sp>
        <p:nvSpPr>
          <p:cNvPr id="22" name="Textfeld 21"/>
          <p:cNvSpPr txBox="1"/>
          <p:nvPr/>
        </p:nvSpPr>
        <p:spPr>
          <a:xfrm>
            <a:off x="1636968" y="4869160"/>
            <a:ext cx="10919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Manually</a:t>
            </a:r>
            <a:endParaRPr lang="de-DE" dirty="0" smtClean="0"/>
          </a:p>
          <a:p>
            <a:pPr algn="ctr"/>
            <a:r>
              <a:rPr lang="de-DE" dirty="0" err="1"/>
              <a:t>c</a:t>
            </a:r>
            <a:r>
              <a:rPr lang="de-DE" dirty="0" err="1" smtClean="0"/>
              <a:t>lassified</a:t>
            </a:r>
            <a:r>
              <a:rPr lang="de-DE" dirty="0" smtClean="0"/>
              <a:t> </a:t>
            </a:r>
          </a:p>
          <a:p>
            <a:pPr algn="ctr"/>
            <a:r>
              <a:rPr lang="de-DE" dirty="0" err="1" smtClean="0"/>
              <a:t>samples</a:t>
            </a:r>
            <a:endParaRPr lang="de-DE" dirty="0"/>
          </a:p>
        </p:txBody>
      </p:sp>
      <p:sp>
        <p:nvSpPr>
          <p:cNvPr id="23" name="Textfeld 22"/>
          <p:cNvSpPr txBox="1"/>
          <p:nvPr/>
        </p:nvSpPr>
        <p:spPr>
          <a:xfrm>
            <a:off x="7314184" y="4612523"/>
            <a:ext cx="1350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Corrections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3573009" y="4509150"/>
            <a:ext cx="1475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Training </a:t>
            </a:r>
            <a:r>
              <a:rPr lang="de-DE" dirty="0" err="1" smtClean="0"/>
              <a:t>input</a:t>
            </a:r>
            <a:endParaRPr lang="de-DE" dirty="0"/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425" y="2959399"/>
            <a:ext cx="1621760" cy="1621760"/>
          </a:xfrm>
          <a:prstGeom prst="rect">
            <a:avLst/>
          </a:prstGeom>
        </p:spPr>
      </p:pic>
      <p:sp>
        <p:nvSpPr>
          <p:cNvPr id="28" name="Textfeld 27"/>
          <p:cNvSpPr txBox="1"/>
          <p:nvPr/>
        </p:nvSpPr>
        <p:spPr>
          <a:xfrm>
            <a:off x="6407465" y="3258429"/>
            <a:ext cx="691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Not </a:t>
            </a:r>
          </a:p>
          <a:p>
            <a:r>
              <a:rPr lang="de-DE" dirty="0" err="1" smtClean="0"/>
              <a:t>spam</a:t>
            </a:r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6407465" y="4147341"/>
            <a:ext cx="707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</a:t>
            </a:r>
            <a:r>
              <a:rPr lang="de-DE" dirty="0" smtClean="0"/>
              <a:t>pam</a:t>
            </a:r>
            <a:endParaRPr lang="de-DE" dirty="0"/>
          </a:p>
        </p:txBody>
      </p:sp>
      <p:sp>
        <p:nvSpPr>
          <p:cNvPr id="30" name="Rechteck 29"/>
          <p:cNvSpPr/>
          <p:nvPr/>
        </p:nvSpPr>
        <p:spPr>
          <a:xfrm>
            <a:off x="-1279281" y="5362345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2274894" y="3645030"/>
            <a:ext cx="201628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err="1" smtClean="0"/>
              <a:t>P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rediction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3" name="Rechteckiger Pfeil 2"/>
          <p:cNvSpPr/>
          <p:nvPr/>
        </p:nvSpPr>
        <p:spPr bwMode="auto">
          <a:xfrm rot="5400000">
            <a:off x="2346904" y="2420860"/>
            <a:ext cx="720100" cy="1440200"/>
          </a:xfrm>
          <a:prstGeom prst="ben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4" name="Pfeil nach rechts 3"/>
          <p:cNvSpPr/>
          <p:nvPr/>
        </p:nvSpPr>
        <p:spPr bwMode="auto">
          <a:xfrm rot="16200000">
            <a:off x="3030999" y="4617165"/>
            <a:ext cx="504070" cy="28804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842834" y="2276840"/>
            <a:ext cx="2111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share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63515" y="5301260"/>
            <a:ext cx="1343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History</a:t>
            </a:r>
            <a:r>
              <a:rPr lang="de-DE" dirty="0" smtClean="0"/>
              <a:t> of</a:t>
            </a:r>
          </a:p>
          <a:p>
            <a:pPr algn="ctr"/>
            <a:r>
              <a:rPr lang="de-DE" dirty="0" err="1"/>
              <a:t>s</a:t>
            </a:r>
            <a:r>
              <a:rPr lang="de-DE" dirty="0" err="1" smtClean="0"/>
              <a:t>hare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3408721" y="4581161"/>
            <a:ext cx="1475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Training </a:t>
            </a:r>
            <a:r>
              <a:rPr lang="de-DE" dirty="0" err="1" smtClean="0"/>
              <a:t>input</a:t>
            </a:r>
            <a:endParaRPr lang="de-DE" dirty="0"/>
          </a:p>
        </p:txBody>
      </p:sp>
      <p:pic>
        <p:nvPicPr>
          <p:cNvPr id="8" name="Picture 6" descr="File:Eurozone government bonds yield.png"/>
          <p:cNvPicPr>
            <a:picLocks noChangeAspect="1" noChangeArrowheads="1"/>
          </p:cNvPicPr>
          <p:nvPr/>
        </p:nvPicPr>
        <p:blipFill rotWithShape="1">
          <a:blip r:embed="rId2" cstate="print"/>
          <a:srcRect l="3780" t="10627" r="25344" b="15103"/>
          <a:stretch/>
        </p:blipFill>
        <p:spPr bwMode="auto">
          <a:xfrm>
            <a:off x="2418914" y="5163001"/>
            <a:ext cx="1757321" cy="1146320"/>
          </a:xfrm>
          <a:prstGeom prst="rect">
            <a:avLst/>
          </a:prstGeom>
          <a:noFill/>
        </p:spPr>
      </p:pic>
      <p:pic>
        <p:nvPicPr>
          <p:cNvPr id="9" name="Picture 6" descr="File:Eurozone government bonds yield.png"/>
          <p:cNvPicPr>
            <a:picLocks noChangeAspect="1" noChangeArrowheads="1"/>
          </p:cNvPicPr>
          <p:nvPr/>
        </p:nvPicPr>
        <p:blipFill rotWithShape="1">
          <a:blip r:embed="rId3" cstate="print"/>
          <a:srcRect l="52921" t="10627" r="25344" b="14587"/>
          <a:stretch/>
        </p:blipFill>
        <p:spPr bwMode="auto">
          <a:xfrm>
            <a:off x="978714" y="2204830"/>
            <a:ext cx="605161" cy="1296178"/>
          </a:xfrm>
          <a:prstGeom prst="rect">
            <a:avLst/>
          </a:prstGeom>
          <a:noFill/>
        </p:spPr>
      </p:pic>
      <p:sp>
        <p:nvSpPr>
          <p:cNvPr id="10" name="Rechteck 9"/>
          <p:cNvSpPr/>
          <p:nvPr/>
        </p:nvSpPr>
        <p:spPr bwMode="auto">
          <a:xfrm>
            <a:off x="5011274" y="3645030"/>
            <a:ext cx="201628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err="1" smtClean="0"/>
              <a:t>Recommendation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2" name="Pfeil nach rechts 11"/>
          <p:cNvSpPr/>
          <p:nvPr/>
        </p:nvSpPr>
        <p:spPr bwMode="auto">
          <a:xfrm>
            <a:off x="4435194" y="3933070"/>
            <a:ext cx="504070" cy="28804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3" name="Pfeil nach rechts 12"/>
          <p:cNvSpPr/>
          <p:nvPr/>
        </p:nvSpPr>
        <p:spPr bwMode="auto">
          <a:xfrm>
            <a:off x="7099564" y="3933070"/>
            <a:ext cx="504070" cy="288040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7679654" y="4725180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Decision</a:t>
            </a:r>
            <a:endParaRPr lang="de-DE" dirty="0"/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769" y="3103420"/>
            <a:ext cx="1621760" cy="1621760"/>
          </a:xfrm>
          <a:prstGeom prst="rect">
            <a:avLst/>
          </a:prstGeom>
        </p:spPr>
      </p:pic>
      <p:sp>
        <p:nvSpPr>
          <p:cNvPr id="16" name="Rechteck 15"/>
          <p:cNvSpPr/>
          <p:nvPr/>
        </p:nvSpPr>
        <p:spPr>
          <a:xfrm>
            <a:off x="-1279281" y="6002832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efaltete Ecke 1"/>
          <p:cNvSpPr/>
          <p:nvPr/>
        </p:nvSpPr>
        <p:spPr bwMode="auto">
          <a:xfrm>
            <a:off x="1134620" y="2412479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3" name="Gefaltete Ecke 2"/>
          <p:cNvSpPr/>
          <p:nvPr/>
        </p:nvSpPr>
        <p:spPr bwMode="auto">
          <a:xfrm>
            <a:off x="1206630" y="2484489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4" name="Gefaltete Ecke 3"/>
          <p:cNvSpPr/>
          <p:nvPr/>
        </p:nvSpPr>
        <p:spPr bwMode="auto">
          <a:xfrm>
            <a:off x="1287020" y="2564879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5" name="Gefaltete Ecke 4"/>
          <p:cNvSpPr/>
          <p:nvPr/>
        </p:nvSpPr>
        <p:spPr bwMode="auto">
          <a:xfrm>
            <a:off x="1359030" y="2636889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2295160" y="3501009"/>
            <a:ext cx="244834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Fraud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detection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7" name="Gefaltete Ecke 6"/>
          <p:cNvSpPr/>
          <p:nvPr/>
        </p:nvSpPr>
        <p:spPr bwMode="auto">
          <a:xfrm>
            <a:off x="5823650" y="3212969"/>
            <a:ext cx="432060" cy="576080"/>
          </a:xfrm>
          <a:prstGeom prst="foldedCorner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8" name="Gefaltete Ecke 7"/>
          <p:cNvSpPr/>
          <p:nvPr/>
        </p:nvSpPr>
        <p:spPr bwMode="auto">
          <a:xfrm>
            <a:off x="5823650" y="3933069"/>
            <a:ext cx="432060" cy="576080"/>
          </a:xfrm>
          <a:prstGeom prst="foldedCorner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9" name="Rechteckiger Pfeil 8"/>
          <p:cNvSpPr/>
          <p:nvPr/>
        </p:nvSpPr>
        <p:spPr bwMode="auto">
          <a:xfrm rot="5400000">
            <a:off x="2583200" y="2204829"/>
            <a:ext cx="720100" cy="1440200"/>
          </a:xfrm>
          <a:prstGeom prst="ben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0" name="Gefaltete Ecke 9"/>
          <p:cNvSpPr/>
          <p:nvPr/>
        </p:nvSpPr>
        <p:spPr bwMode="auto">
          <a:xfrm>
            <a:off x="5895660" y="3284979"/>
            <a:ext cx="432060" cy="576080"/>
          </a:xfrm>
          <a:prstGeom prst="foldedCorner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1" name="Gefaltete Ecke 10"/>
          <p:cNvSpPr/>
          <p:nvPr/>
        </p:nvSpPr>
        <p:spPr bwMode="auto">
          <a:xfrm>
            <a:off x="5895660" y="4005079"/>
            <a:ext cx="432060" cy="576080"/>
          </a:xfrm>
          <a:prstGeom prst="foldedCorner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2" name="Gefaltete Ecke 11"/>
          <p:cNvSpPr/>
          <p:nvPr/>
        </p:nvSpPr>
        <p:spPr bwMode="auto">
          <a:xfrm>
            <a:off x="2871240" y="5013219"/>
            <a:ext cx="432060" cy="576080"/>
          </a:xfrm>
          <a:prstGeom prst="foldedCorner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3" name="Gefaltete Ecke 12"/>
          <p:cNvSpPr/>
          <p:nvPr/>
        </p:nvSpPr>
        <p:spPr bwMode="auto">
          <a:xfrm>
            <a:off x="3591340" y="5013219"/>
            <a:ext cx="432060" cy="576080"/>
          </a:xfrm>
          <a:prstGeom prst="foldedCorner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4" name="Gefaltete Ecke 13"/>
          <p:cNvSpPr/>
          <p:nvPr/>
        </p:nvSpPr>
        <p:spPr bwMode="auto">
          <a:xfrm>
            <a:off x="2943250" y="5085229"/>
            <a:ext cx="432060" cy="576080"/>
          </a:xfrm>
          <a:prstGeom prst="foldedCorner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5" name="Gefaltete Ecke 14"/>
          <p:cNvSpPr/>
          <p:nvPr/>
        </p:nvSpPr>
        <p:spPr bwMode="auto">
          <a:xfrm>
            <a:off x="3663350" y="5085229"/>
            <a:ext cx="432060" cy="576080"/>
          </a:xfrm>
          <a:prstGeom prst="foldedCorner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6" name="Rechteckiger Pfeil 15"/>
          <p:cNvSpPr/>
          <p:nvPr/>
        </p:nvSpPr>
        <p:spPr bwMode="auto">
          <a:xfrm rot="10800000">
            <a:off x="4887520" y="5013219"/>
            <a:ext cx="3068856" cy="720100"/>
          </a:xfrm>
          <a:prstGeom prst="ben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7" name="Pfeil nach rechts 16"/>
          <p:cNvSpPr/>
          <p:nvPr/>
        </p:nvSpPr>
        <p:spPr bwMode="auto">
          <a:xfrm>
            <a:off x="5031540" y="3789049"/>
            <a:ext cx="504070" cy="28804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8" name="Pfeil nach rechts 17"/>
          <p:cNvSpPr/>
          <p:nvPr/>
        </p:nvSpPr>
        <p:spPr bwMode="auto">
          <a:xfrm rot="16200000">
            <a:off x="3267295" y="4545154"/>
            <a:ext cx="504070" cy="28804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5292100" y="2564880"/>
            <a:ext cx="1545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Automatically</a:t>
            </a:r>
            <a:endParaRPr lang="de-DE" dirty="0" smtClean="0"/>
          </a:p>
          <a:p>
            <a:pPr algn="ctr"/>
            <a:r>
              <a:rPr lang="de-DE" dirty="0" err="1" smtClean="0"/>
              <a:t>classified</a:t>
            </a: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1646240" y="4926619"/>
            <a:ext cx="1056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Manually</a:t>
            </a:r>
            <a:endParaRPr lang="de-DE" dirty="0" smtClean="0"/>
          </a:p>
          <a:p>
            <a:pPr algn="ctr"/>
            <a:r>
              <a:rPr lang="de-DE" dirty="0" err="1"/>
              <a:t>c</a:t>
            </a:r>
            <a:r>
              <a:rPr lang="de-DE" dirty="0" err="1" smtClean="0"/>
              <a:t>lassified</a:t>
            </a:r>
            <a:endParaRPr lang="de-DE" dirty="0" smtClean="0"/>
          </a:p>
          <a:p>
            <a:pPr algn="ctr"/>
            <a:r>
              <a:rPr lang="de-DE" dirty="0" err="1" smtClean="0"/>
              <a:t>samples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7144846" y="4557287"/>
            <a:ext cx="1350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Corrections</a:t>
            </a:r>
            <a:endParaRPr lang="de-DE" dirty="0"/>
          </a:p>
        </p:txBody>
      </p:sp>
      <p:sp>
        <p:nvSpPr>
          <p:cNvPr id="22" name="Textfeld 21"/>
          <p:cNvSpPr txBox="1"/>
          <p:nvPr/>
        </p:nvSpPr>
        <p:spPr>
          <a:xfrm>
            <a:off x="3573007" y="4509150"/>
            <a:ext cx="1475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Training </a:t>
            </a:r>
            <a:r>
              <a:rPr lang="de-DE" dirty="0" err="1" smtClean="0"/>
              <a:t>input</a:t>
            </a:r>
            <a:endParaRPr lang="de-DE" dirty="0"/>
          </a:p>
        </p:txBody>
      </p:sp>
      <p:sp>
        <p:nvSpPr>
          <p:cNvPr id="24" name="Rechteck 23"/>
          <p:cNvSpPr/>
          <p:nvPr/>
        </p:nvSpPr>
        <p:spPr>
          <a:xfrm>
            <a:off x="-1279281" y="5362345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" name="Grafik 2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766" y="3105751"/>
            <a:ext cx="1621760" cy="1621760"/>
          </a:xfrm>
          <a:prstGeom prst="rect">
            <a:avLst/>
          </a:prstGeom>
        </p:spPr>
      </p:pic>
      <p:sp>
        <p:nvSpPr>
          <p:cNvPr id="26" name="Textfeld 25"/>
          <p:cNvSpPr txBox="1"/>
          <p:nvPr/>
        </p:nvSpPr>
        <p:spPr>
          <a:xfrm>
            <a:off x="6407465" y="3258429"/>
            <a:ext cx="6848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No</a:t>
            </a:r>
            <a:r>
              <a:rPr lang="de-DE" dirty="0" smtClean="0"/>
              <a:t> </a:t>
            </a:r>
          </a:p>
          <a:p>
            <a:r>
              <a:rPr lang="de-DE" dirty="0" err="1" smtClean="0"/>
              <a:t>fraud</a:t>
            </a:r>
            <a:endParaRPr lang="de-DE" dirty="0"/>
          </a:p>
        </p:txBody>
      </p:sp>
      <p:sp>
        <p:nvSpPr>
          <p:cNvPr id="27" name="Textfeld 26"/>
          <p:cNvSpPr txBox="1"/>
          <p:nvPr/>
        </p:nvSpPr>
        <p:spPr>
          <a:xfrm>
            <a:off x="6407465" y="4147341"/>
            <a:ext cx="720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Fraud</a:t>
            </a:r>
            <a:endParaRPr lang="de-DE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efaltete Ecke 1"/>
          <p:cNvSpPr/>
          <p:nvPr/>
        </p:nvSpPr>
        <p:spPr bwMode="auto">
          <a:xfrm>
            <a:off x="1134620" y="2412479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3" name="Rechteck 2"/>
          <p:cNvSpPr/>
          <p:nvPr/>
        </p:nvSpPr>
        <p:spPr bwMode="auto">
          <a:xfrm>
            <a:off x="1863100" y="3501009"/>
            <a:ext cx="244834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Recommender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system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4" name="Rechteckiger Pfeil 3"/>
          <p:cNvSpPr/>
          <p:nvPr/>
        </p:nvSpPr>
        <p:spPr bwMode="auto">
          <a:xfrm rot="5400000">
            <a:off x="2151140" y="2204829"/>
            <a:ext cx="720100" cy="1440200"/>
          </a:xfrm>
          <a:prstGeom prst="ben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5" name="Pfeil nach rechts 4"/>
          <p:cNvSpPr/>
          <p:nvPr/>
        </p:nvSpPr>
        <p:spPr bwMode="auto">
          <a:xfrm>
            <a:off x="4599480" y="3789049"/>
            <a:ext cx="504070" cy="28804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6" name="Pfeil nach rechts 5"/>
          <p:cNvSpPr/>
          <p:nvPr/>
        </p:nvSpPr>
        <p:spPr bwMode="auto">
          <a:xfrm rot="16200000">
            <a:off x="2835235" y="4545154"/>
            <a:ext cx="504070" cy="28804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763610" y="2132820"/>
            <a:ext cx="811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Order 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4584905" y="2564880"/>
            <a:ext cx="2095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Recommendation</a:t>
            </a:r>
            <a:endParaRPr lang="de-DE" dirty="0" smtClean="0"/>
          </a:p>
          <a:p>
            <a:pPr algn="ctr"/>
            <a:r>
              <a:rPr lang="de-DE" dirty="0" smtClean="0"/>
              <a:t>of </a:t>
            </a:r>
            <a:r>
              <a:rPr lang="de-DE" dirty="0" err="1" smtClean="0"/>
              <a:t>related</a:t>
            </a:r>
            <a:r>
              <a:rPr lang="de-DE" dirty="0" smtClean="0"/>
              <a:t> </a:t>
            </a:r>
            <a:r>
              <a:rPr lang="de-DE" dirty="0" err="1" smtClean="0"/>
              <a:t>products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484717" y="4509150"/>
            <a:ext cx="1475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Training </a:t>
            </a:r>
            <a:r>
              <a:rPr lang="de-DE" dirty="0" err="1" smtClean="0"/>
              <a:t>input</a:t>
            </a:r>
            <a:endParaRPr lang="de-DE" dirty="0"/>
          </a:p>
        </p:txBody>
      </p:sp>
      <p:sp>
        <p:nvSpPr>
          <p:cNvPr id="10" name="Gefaltete Ecke 9"/>
          <p:cNvSpPr/>
          <p:nvPr/>
        </p:nvSpPr>
        <p:spPr bwMode="auto">
          <a:xfrm>
            <a:off x="2043270" y="500484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1" name="Gefaltete Ecke 10"/>
          <p:cNvSpPr/>
          <p:nvPr/>
        </p:nvSpPr>
        <p:spPr bwMode="auto">
          <a:xfrm>
            <a:off x="2115280" y="507685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2" name="Gefaltete Ecke 11"/>
          <p:cNvSpPr/>
          <p:nvPr/>
        </p:nvSpPr>
        <p:spPr bwMode="auto">
          <a:xfrm>
            <a:off x="2195670" y="515724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3" name="Gefaltete Ecke 12"/>
          <p:cNvSpPr/>
          <p:nvPr/>
        </p:nvSpPr>
        <p:spPr bwMode="auto">
          <a:xfrm>
            <a:off x="2267680" y="522925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4" name="Gefaltete Ecke 13"/>
          <p:cNvSpPr/>
          <p:nvPr/>
        </p:nvSpPr>
        <p:spPr bwMode="auto">
          <a:xfrm>
            <a:off x="2915770" y="501322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5" name="Gefaltete Ecke 14"/>
          <p:cNvSpPr/>
          <p:nvPr/>
        </p:nvSpPr>
        <p:spPr bwMode="auto">
          <a:xfrm>
            <a:off x="2987780" y="508523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6" name="Gefaltete Ecke 15"/>
          <p:cNvSpPr/>
          <p:nvPr/>
        </p:nvSpPr>
        <p:spPr bwMode="auto">
          <a:xfrm>
            <a:off x="3068170" y="516562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7" name="Gefaltete Ecke 16"/>
          <p:cNvSpPr/>
          <p:nvPr/>
        </p:nvSpPr>
        <p:spPr bwMode="auto">
          <a:xfrm>
            <a:off x="3140180" y="523763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8" name="Gefaltete Ecke 17"/>
          <p:cNvSpPr/>
          <p:nvPr/>
        </p:nvSpPr>
        <p:spPr bwMode="auto">
          <a:xfrm>
            <a:off x="3771510" y="501322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9" name="Gefaltete Ecke 18"/>
          <p:cNvSpPr/>
          <p:nvPr/>
        </p:nvSpPr>
        <p:spPr bwMode="auto">
          <a:xfrm>
            <a:off x="3843520" y="508523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0" name="Gefaltete Ecke 19"/>
          <p:cNvSpPr/>
          <p:nvPr/>
        </p:nvSpPr>
        <p:spPr bwMode="auto">
          <a:xfrm>
            <a:off x="3923910" y="516562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1" name="Gefaltete Ecke 20"/>
          <p:cNvSpPr/>
          <p:nvPr/>
        </p:nvSpPr>
        <p:spPr bwMode="auto">
          <a:xfrm>
            <a:off x="3995920" y="523763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2" name="Textfeld 21"/>
          <p:cNvSpPr txBox="1"/>
          <p:nvPr/>
        </p:nvSpPr>
        <p:spPr>
          <a:xfrm>
            <a:off x="4716020" y="5157240"/>
            <a:ext cx="23569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Purchasing</a:t>
            </a:r>
            <a:r>
              <a:rPr lang="de-DE" dirty="0" smtClean="0"/>
              <a:t> </a:t>
            </a:r>
            <a:r>
              <a:rPr lang="de-DE" dirty="0" err="1" smtClean="0"/>
              <a:t>behaviour</a:t>
            </a:r>
            <a:endParaRPr lang="de-DE" dirty="0" smtClean="0"/>
          </a:p>
          <a:p>
            <a:pPr algn="ctr"/>
            <a:r>
              <a:rPr lang="de-DE" dirty="0" smtClean="0"/>
              <a:t>of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customers</a:t>
            </a:r>
            <a:r>
              <a:rPr lang="de-DE" dirty="0" smtClean="0"/>
              <a:t> </a:t>
            </a:r>
          </a:p>
          <a:p>
            <a:pPr algn="ctr"/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customer</a:t>
            </a:r>
            <a:r>
              <a:rPr lang="de-DE" dirty="0" smtClean="0"/>
              <a:t> </a:t>
            </a:r>
            <a:r>
              <a:rPr lang="de-DE" dirty="0" err="1" smtClean="0"/>
              <a:t>groups</a:t>
            </a:r>
            <a:endParaRPr lang="de-DE" dirty="0"/>
          </a:p>
        </p:txBody>
      </p:sp>
      <p:sp>
        <p:nvSpPr>
          <p:cNvPr id="23" name="Gefaltete Ecke 22"/>
          <p:cNvSpPr/>
          <p:nvPr/>
        </p:nvSpPr>
        <p:spPr bwMode="auto">
          <a:xfrm>
            <a:off x="5508130" y="328498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4" name="Gefaltete Ecke 23"/>
          <p:cNvSpPr/>
          <p:nvPr/>
        </p:nvSpPr>
        <p:spPr bwMode="auto">
          <a:xfrm>
            <a:off x="5508130" y="3933070"/>
            <a:ext cx="432060" cy="576080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6" name="Pfeil nach rechts 25"/>
          <p:cNvSpPr/>
          <p:nvPr/>
        </p:nvSpPr>
        <p:spPr bwMode="auto">
          <a:xfrm>
            <a:off x="6300240" y="3789050"/>
            <a:ext cx="504070" cy="28804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880" y="3122189"/>
            <a:ext cx="1621760" cy="1621760"/>
          </a:xfrm>
          <a:prstGeom prst="rect">
            <a:avLst/>
          </a:prstGeom>
        </p:spPr>
      </p:pic>
      <p:sp>
        <p:nvSpPr>
          <p:cNvPr id="28" name="Rechteck 27"/>
          <p:cNvSpPr/>
          <p:nvPr/>
        </p:nvSpPr>
        <p:spPr>
          <a:xfrm>
            <a:off x="-1279281" y="5642792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bgerundetes Rechteck 1"/>
          <p:cNvSpPr/>
          <p:nvPr/>
        </p:nvSpPr>
        <p:spPr bwMode="auto">
          <a:xfrm>
            <a:off x="3563860" y="1844780"/>
            <a:ext cx="208829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</a:t>
            </a:r>
          </a:p>
        </p:txBody>
      </p:sp>
      <p:sp>
        <p:nvSpPr>
          <p:cNvPr id="3" name="Abgerundetes Rechteck 2"/>
          <p:cNvSpPr/>
          <p:nvPr/>
        </p:nvSpPr>
        <p:spPr bwMode="auto">
          <a:xfrm>
            <a:off x="1187530" y="3356990"/>
            <a:ext cx="208829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Supervised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</a:t>
            </a:r>
          </a:p>
        </p:txBody>
      </p:sp>
      <p:sp>
        <p:nvSpPr>
          <p:cNvPr id="4" name="Abgerundetes Rechteck 3"/>
          <p:cNvSpPr/>
          <p:nvPr/>
        </p:nvSpPr>
        <p:spPr bwMode="auto">
          <a:xfrm>
            <a:off x="3563860" y="3356990"/>
            <a:ext cx="208829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Uns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upervised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</a:t>
            </a:r>
          </a:p>
        </p:txBody>
      </p:sp>
      <p:sp>
        <p:nvSpPr>
          <p:cNvPr id="5" name="Abgerundetes Rechteck 4"/>
          <p:cNvSpPr/>
          <p:nvPr/>
        </p:nvSpPr>
        <p:spPr bwMode="auto">
          <a:xfrm>
            <a:off x="5940190" y="3356990"/>
            <a:ext cx="208829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Reinforcement</a:t>
            </a: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</a:t>
            </a:r>
          </a:p>
        </p:txBody>
      </p:sp>
      <p:sp>
        <p:nvSpPr>
          <p:cNvPr id="6" name="Abgerundetes Rechteck 5"/>
          <p:cNvSpPr/>
          <p:nvPr/>
        </p:nvSpPr>
        <p:spPr bwMode="auto">
          <a:xfrm>
            <a:off x="82737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Classifi-cation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33958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</a:p>
        </p:txBody>
      </p:sp>
      <p:sp>
        <p:nvSpPr>
          <p:cNvPr id="8" name="Abgerundetes Rechteck 7"/>
          <p:cNvSpPr/>
          <p:nvPr/>
        </p:nvSpPr>
        <p:spPr bwMode="auto">
          <a:xfrm>
            <a:off x="385179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536400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 </a:t>
            </a:r>
            <a:r>
              <a:rPr kumimoji="0" lang="de-DE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  <a:r>
              <a:rPr kumimoji="0" lang="de-DE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kumimoji="0" lang="de-DE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extraction</a:t>
            </a:r>
            <a:endParaRPr kumimoji="0" lang="de-DE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bgerundetes Rechteck 9"/>
          <p:cNvSpPr/>
          <p:nvPr/>
        </p:nvSpPr>
        <p:spPr bwMode="auto">
          <a:xfrm>
            <a:off x="6876216" y="4797190"/>
            <a:ext cx="1440200" cy="6480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Topic </a:t>
            </a: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Gerade Verbindung 13"/>
          <p:cNvCxnSpPr>
            <a:stCxn id="3" idx="0"/>
            <a:endCxn id="2" idx="2"/>
          </p:cNvCxnSpPr>
          <p:nvPr/>
        </p:nvCxnSpPr>
        <p:spPr bwMode="auto">
          <a:xfrm flipV="1">
            <a:off x="2231675" y="2492870"/>
            <a:ext cx="2376330" cy="86412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2" name="Gerade Verbindung 15"/>
          <p:cNvCxnSpPr>
            <a:stCxn id="4" idx="0"/>
            <a:endCxn id="2" idx="2"/>
          </p:cNvCxnSpPr>
          <p:nvPr/>
        </p:nvCxnSpPr>
        <p:spPr bwMode="auto">
          <a:xfrm flipV="1">
            <a:off x="4608005" y="2492870"/>
            <a:ext cx="0" cy="86412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3" name="Gerade Verbindung 17"/>
          <p:cNvCxnSpPr>
            <a:stCxn id="5" idx="0"/>
            <a:endCxn id="2" idx="2"/>
          </p:cNvCxnSpPr>
          <p:nvPr/>
        </p:nvCxnSpPr>
        <p:spPr bwMode="auto">
          <a:xfrm flipH="1" flipV="1">
            <a:off x="4608005" y="2492870"/>
            <a:ext cx="2376330" cy="86412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4" name="Gerade Verbindung 19"/>
          <p:cNvCxnSpPr>
            <a:stCxn id="6" idx="0"/>
            <a:endCxn id="3" idx="2"/>
          </p:cNvCxnSpPr>
          <p:nvPr/>
        </p:nvCxnSpPr>
        <p:spPr bwMode="auto">
          <a:xfrm flipV="1">
            <a:off x="1547476" y="4005080"/>
            <a:ext cx="684199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5" name="Gerade Verbindung 21"/>
          <p:cNvCxnSpPr>
            <a:stCxn id="7" idx="0"/>
            <a:endCxn id="3" idx="2"/>
          </p:cNvCxnSpPr>
          <p:nvPr/>
        </p:nvCxnSpPr>
        <p:spPr bwMode="auto">
          <a:xfrm flipH="1" flipV="1">
            <a:off x="2231675" y="4005080"/>
            <a:ext cx="828011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6" name="Gerade Verbindung 23"/>
          <p:cNvCxnSpPr>
            <a:stCxn id="8" idx="0"/>
            <a:endCxn id="4" idx="2"/>
          </p:cNvCxnSpPr>
          <p:nvPr/>
        </p:nvCxnSpPr>
        <p:spPr bwMode="auto">
          <a:xfrm flipV="1">
            <a:off x="4571896" y="4005080"/>
            <a:ext cx="36109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7" name="Gerade Verbindung 25"/>
          <p:cNvCxnSpPr>
            <a:stCxn id="9" idx="0"/>
            <a:endCxn id="4" idx="2"/>
          </p:cNvCxnSpPr>
          <p:nvPr/>
        </p:nvCxnSpPr>
        <p:spPr bwMode="auto">
          <a:xfrm flipH="1" flipV="1">
            <a:off x="4608005" y="4005080"/>
            <a:ext cx="1476101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8" name="Gerade Verbindung 27"/>
          <p:cNvCxnSpPr>
            <a:stCxn id="10" idx="0"/>
            <a:endCxn id="4" idx="2"/>
          </p:cNvCxnSpPr>
          <p:nvPr/>
        </p:nvCxnSpPr>
        <p:spPr bwMode="auto">
          <a:xfrm flipH="1" flipV="1">
            <a:off x="4608005" y="4005080"/>
            <a:ext cx="2988311" cy="792110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19" name="Rechteck 18"/>
          <p:cNvSpPr/>
          <p:nvPr/>
        </p:nvSpPr>
        <p:spPr>
          <a:xfrm>
            <a:off x="-1279281" y="5157192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Abgerundete rechteckige Legende 19"/>
          <p:cNvSpPr/>
          <p:nvPr/>
        </p:nvSpPr>
        <p:spPr>
          <a:xfrm>
            <a:off x="8316416" y="3356990"/>
            <a:ext cx="1368152" cy="360042"/>
          </a:xfrm>
          <a:prstGeom prst="wedgeRoundRectCallout">
            <a:avLst>
              <a:gd name="adj1" fmla="val -63044"/>
              <a:gd name="adj2" fmla="val 80322"/>
              <a:gd name="adj3" fmla="val 16667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Area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8532440" y="4761193"/>
            <a:ext cx="1368152" cy="360042"/>
          </a:xfrm>
          <a:prstGeom prst="wedgeRoundRectCallout">
            <a:avLst>
              <a:gd name="adj1" fmla="val -63044"/>
              <a:gd name="adj2" fmla="val 80322"/>
              <a:gd name="adj3" fmla="val 16667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Task</a:t>
            </a:r>
          </a:p>
        </p:txBody>
      </p:sp>
      <p:sp>
        <p:nvSpPr>
          <p:cNvPr id="22" name="Rechteck 21"/>
          <p:cNvSpPr/>
          <p:nvPr/>
        </p:nvSpPr>
        <p:spPr>
          <a:xfrm>
            <a:off x="-1512675" y="5147992"/>
            <a:ext cx="12241360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upload.wikimedia.org/wikipedia/commons/f/f3/CART_tree_titanic_survivor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15816" y="2996952"/>
            <a:ext cx="3429000" cy="3238501"/>
          </a:xfrm>
          <a:prstGeom prst="rect">
            <a:avLst/>
          </a:prstGeom>
          <a:noFill/>
          <a:effectLst/>
        </p:spPr>
      </p:pic>
      <p:sp>
        <p:nvSpPr>
          <p:cNvPr id="3" name="Rechteck 2"/>
          <p:cNvSpPr/>
          <p:nvPr/>
        </p:nvSpPr>
        <p:spPr>
          <a:xfrm>
            <a:off x="-436932" y="5928965"/>
            <a:ext cx="10134495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000504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Neuron.gif (3610 bytes)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43808" y="332570"/>
            <a:ext cx="2656820" cy="2160300"/>
          </a:xfrm>
          <a:prstGeom prst="rect">
            <a:avLst/>
          </a:prstGeom>
          <a:noFill/>
          <a:effectLst/>
        </p:spPr>
      </p:pic>
      <p:sp>
        <p:nvSpPr>
          <p:cNvPr id="5" name="Rechteck 4"/>
          <p:cNvSpPr/>
          <p:nvPr/>
        </p:nvSpPr>
        <p:spPr>
          <a:xfrm>
            <a:off x="497209" y="1988840"/>
            <a:ext cx="7350017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42317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A-Neuron.gif (1580 bytes)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31840" y="2780928"/>
            <a:ext cx="2843714" cy="1872260"/>
          </a:xfrm>
          <a:prstGeom prst="rect">
            <a:avLst/>
          </a:prstGeom>
          <a:noFill/>
          <a:effectLst/>
        </p:spPr>
      </p:pic>
      <p:sp>
        <p:nvSpPr>
          <p:cNvPr id="6" name="Rechteck 5"/>
          <p:cNvSpPr/>
          <p:nvPr/>
        </p:nvSpPr>
        <p:spPr>
          <a:xfrm>
            <a:off x="878688" y="3912342"/>
            <a:ext cx="7350017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960675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Neuron3.gif (2692 bytes)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15816" y="2276872"/>
            <a:ext cx="3010098" cy="1872260"/>
          </a:xfrm>
          <a:prstGeom prst="rect">
            <a:avLst/>
          </a:prstGeom>
          <a:noFill/>
          <a:effectLst/>
        </p:spPr>
      </p:pic>
      <p:sp>
        <p:nvSpPr>
          <p:cNvPr id="7" name="Rechteck 6"/>
          <p:cNvSpPr/>
          <p:nvPr/>
        </p:nvSpPr>
        <p:spPr>
          <a:xfrm>
            <a:off x="961880" y="6270794"/>
            <a:ext cx="7350017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513191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t="2713"/>
          <a:stretch/>
        </p:blipFill>
        <p:spPr>
          <a:xfrm>
            <a:off x="539552" y="1124744"/>
            <a:ext cx="8123918" cy="4587892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1691680" y="6309320"/>
            <a:ext cx="32903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/>
              </a:rPr>
              <a:t>http://playground.tensorflow.org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350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4629435"/>
              </p:ext>
            </p:extLst>
          </p:nvPr>
        </p:nvGraphicFramePr>
        <p:xfrm>
          <a:off x="-108520" y="-459432"/>
          <a:ext cx="6120679" cy="6120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1" name="Visio" r:id="rId3" imgW="2856504" imgH="2856504" progId="Visio.Drawing.11">
                  <p:embed/>
                </p:oleObj>
              </mc:Choice>
              <mc:Fallback>
                <p:oleObj name="Visio" r:id="rId3" imgW="2856504" imgH="2856504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108520" y="-459432"/>
                        <a:ext cx="6120679" cy="612067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5"/>
          <a:srcRect l="14118" t="13792" r="10578" b="26203"/>
          <a:stretch/>
        </p:blipFill>
        <p:spPr>
          <a:xfrm>
            <a:off x="3923928" y="1556792"/>
            <a:ext cx="4608512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085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43" t="14701" r="9693" b="7599"/>
          <a:stretch/>
        </p:blipFill>
        <p:spPr bwMode="auto">
          <a:xfrm>
            <a:off x="2123728" y="1844824"/>
            <a:ext cx="4062087" cy="2277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617791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upload.wikimedia.org/wikipedia/commons/2/26/Deep_Learn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4624388"/>
            <a:ext cx="11801475" cy="963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-2260612" y="4005064"/>
            <a:ext cx="16633848" cy="86409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84963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17149" t="22001" r="21666" b="3101"/>
          <a:stretch/>
        </p:blipFill>
        <p:spPr>
          <a:xfrm>
            <a:off x="-1188640" y="332656"/>
            <a:ext cx="10729192" cy="7704856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-5905164" y="7389440"/>
            <a:ext cx="20162240" cy="3803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759786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/>
          <p:nvPr/>
        </p:nvSpPr>
        <p:spPr bwMode="auto">
          <a:xfrm>
            <a:off x="2771782" y="2780914"/>
            <a:ext cx="720100" cy="360050"/>
          </a:xfrm>
          <a:prstGeom prst="ellipse">
            <a:avLst/>
          </a:pr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George</a:t>
            </a:r>
          </a:p>
        </p:txBody>
      </p:sp>
      <p:sp>
        <p:nvSpPr>
          <p:cNvPr id="3" name="Ellipse 2"/>
          <p:cNvSpPr/>
          <p:nvPr/>
        </p:nvSpPr>
        <p:spPr bwMode="auto">
          <a:xfrm>
            <a:off x="4644042" y="3356994"/>
            <a:ext cx="720100" cy="360050"/>
          </a:xfrm>
          <a:prstGeom prst="ellipse">
            <a:avLst/>
          </a:pr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Tom</a:t>
            </a:r>
          </a:p>
        </p:txBody>
      </p:sp>
      <p:sp>
        <p:nvSpPr>
          <p:cNvPr id="4" name="Ellipse 3"/>
          <p:cNvSpPr/>
          <p:nvPr/>
        </p:nvSpPr>
        <p:spPr bwMode="auto">
          <a:xfrm>
            <a:off x="3419872" y="3284984"/>
            <a:ext cx="720100" cy="360050"/>
          </a:xfrm>
          <a:prstGeom prst="ellipse">
            <a:avLst/>
          </a:prstGeom>
          <a:noFill/>
          <a:ln w="9525" cap="flat" cmpd="sng" algn="ctr">
            <a:solidFill>
              <a:srgbClr val="CD22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Mary</a:t>
            </a:r>
          </a:p>
        </p:txBody>
      </p:sp>
      <p:sp>
        <p:nvSpPr>
          <p:cNvPr id="5" name="Ellipse 4"/>
          <p:cNvSpPr/>
          <p:nvPr/>
        </p:nvSpPr>
        <p:spPr bwMode="auto">
          <a:xfrm>
            <a:off x="4139972" y="2780914"/>
            <a:ext cx="720100" cy="360050"/>
          </a:xfrm>
          <a:prstGeom prst="ellipse">
            <a:avLst/>
          </a:prstGeom>
          <a:noFill/>
          <a:ln w="9525" cap="flat" cmpd="sng" algn="ctr">
            <a:solidFill>
              <a:srgbClr val="CD22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Helen</a:t>
            </a:r>
          </a:p>
        </p:txBody>
      </p:sp>
      <p:sp>
        <p:nvSpPr>
          <p:cNvPr id="6" name="Ellipse 5"/>
          <p:cNvSpPr/>
          <p:nvPr/>
        </p:nvSpPr>
        <p:spPr bwMode="auto">
          <a:xfrm>
            <a:off x="5724192" y="3356994"/>
            <a:ext cx="720100" cy="360050"/>
          </a:xfrm>
          <a:prstGeom prst="ellipse">
            <a:avLst/>
          </a:prstGeom>
          <a:noFill/>
          <a:ln w="9525" cap="flat" cmpd="sng" algn="ctr">
            <a:solidFill>
              <a:srgbClr val="CD22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Nancy</a:t>
            </a:r>
          </a:p>
        </p:txBody>
      </p:sp>
      <p:sp>
        <p:nvSpPr>
          <p:cNvPr id="7" name="Ellipse 6"/>
          <p:cNvSpPr/>
          <p:nvPr/>
        </p:nvSpPr>
        <p:spPr bwMode="auto">
          <a:xfrm>
            <a:off x="5220122" y="3933074"/>
            <a:ext cx="720100" cy="360050"/>
          </a:xfrm>
          <a:prstGeom prst="ellipse">
            <a:avLst/>
          </a:prstGeom>
          <a:noFill/>
          <a:ln w="9525" cap="flat" cmpd="sng" algn="ctr">
            <a:solidFill>
              <a:srgbClr val="CD22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Eve</a:t>
            </a:r>
          </a:p>
        </p:txBody>
      </p:sp>
      <p:cxnSp>
        <p:nvCxnSpPr>
          <p:cNvPr id="8" name="Gerade Verbindung mit Pfeil 7"/>
          <p:cNvCxnSpPr>
            <a:stCxn id="2" idx="5"/>
            <a:endCxn id="4" idx="1"/>
          </p:cNvCxnSpPr>
          <p:nvPr/>
        </p:nvCxnSpPr>
        <p:spPr bwMode="auto">
          <a:xfrm>
            <a:off x="3386426" y="3088236"/>
            <a:ext cx="138902" cy="249476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" name="Gerade Verbindung mit Pfeil 8"/>
          <p:cNvCxnSpPr>
            <a:stCxn id="5" idx="3"/>
            <a:endCxn id="4" idx="7"/>
          </p:cNvCxnSpPr>
          <p:nvPr/>
        </p:nvCxnSpPr>
        <p:spPr bwMode="auto">
          <a:xfrm flipH="1">
            <a:off x="4034516" y="3088236"/>
            <a:ext cx="210912" cy="249476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Gerade Verbindung mit Pfeil 9"/>
          <p:cNvCxnSpPr>
            <a:stCxn id="3" idx="5"/>
            <a:endCxn id="7" idx="0"/>
          </p:cNvCxnSpPr>
          <p:nvPr/>
        </p:nvCxnSpPr>
        <p:spPr bwMode="auto">
          <a:xfrm>
            <a:off x="5258686" y="3664316"/>
            <a:ext cx="321486" cy="268758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Gerade Verbindung mit Pfeil 10"/>
          <p:cNvCxnSpPr>
            <a:stCxn id="5" idx="5"/>
            <a:endCxn id="3" idx="0"/>
          </p:cNvCxnSpPr>
          <p:nvPr/>
        </p:nvCxnSpPr>
        <p:spPr bwMode="auto">
          <a:xfrm>
            <a:off x="4754616" y="3088236"/>
            <a:ext cx="249476" cy="268758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Gerade Verbindung mit Pfeil 11"/>
          <p:cNvCxnSpPr>
            <a:stCxn id="6" idx="3"/>
            <a:endCxn id="7" idx="0"/>
          </p:cNvCxnSpPr>
          <p:nvPr/>
        </p:nvCxnSpPr>
        <p:spPr bwMode="auto">
          <a:xfrm flipH="1">
            <a:off x="5580172" y="3664316"/>
            <a:ext cx="249476" cy="268758"/>
          </a:xfrm>
          <a:prstGeom prst="straightConnector1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Textfeld 12"/>
          <p:cNvSpPr txBox="1"/>
          <p:nvPr/>
        </p:nvSpPr>
        <p:spPr>
          <a:xfrm>
            <a:off x="3419872" y="2996944"/>
            <a:ext cx="618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parent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2698548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bgerundetes Rechteck 1"/>
          <p:cNvSpPr/>
          <p:nvPr/>
        </p:nvSpPr>
        <p:spPr bwMode="auto">
          <a:xfrm>
            <a:off x="4848913" y="1555789"/>
            <a:ext cx="3024420" cy="3024707"/>
          </a:xfrm>
          <a:prstGeom prst="roundRect">
            <a:avLst/>
          </a:prstGeom>
          <a:solidFill>
            <a:srgbClr val="C00000">
              <a:alpha val="4902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68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/>
              <a:t>Regression</a:t>
            </a:r>
          </a:p>
        </p:txBody>
      </p:sp>
      <p:sp>
        <p:nvSpPr>
          <p:cNvPr id="3" name="Abgerundetes Rechteck 2"/>
          <p:cNvSpPr/>
          <p:nvPr/>
        </p:nvSpPr>
        <p:spPr bwMode="auto">
          <a:xfrm>
            <a:off x="1763610" y="4675394"/>
            <a:ext cx="3024420" cy="1684368"/>
          </a:xfrm>
          <a:prstGeom prst="roundRect">
            <a:avLst/>
          </a:prstGeom>
          <a:solidFill>
            <a:srgbClr val="C00000">
              <a:alpha val="4902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80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/>
              <a:t>Clustering</a:t>
            </a:r>
          </a:p>
        </p:txBody>
      </p:sp>
      <p:sp>
        <p:nvSpPr>
          <p:cNvPr id="4" name="Abgerundetes Rechteck 3"/>
          <p:cNvSpPr/>
          <p:nvPr/>
        </p:nvSpPr>
        <p:spPr bwMode="auto">
          <a:xfrm>
            <a:off x="4872359" y="4639101"/>
            <a:ext cx="3024420" cy="1684368"/>
          </a:xfrm>
          <a:prstGeom prst="roundRect">
            <a:avLst/>
          </a:prstGeom>
          <a:solidFill>
            <a:srgbClr val="C00000">
              <a:alpha val="4902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80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/>
              <a:t>Feature </a:t>
            </a:r>
            <a:r>
              <a:rPr lang="de-DE" dirty="0" err="1"/>
              <a:t>reduction</a:t>
            </a:r>
            <a:endParaRPr lang="de-DE" dirty="0"/>
          </a:p>
        </p:txBody>
      </p:sp>
      <p:sp>
        <p:nvSpPr>
          <p:cNvPr id="5" name="Abgerundetes Rechteck 4"/>
          <p:cNvSpPr/>
          <p:nvPr/>
        </p:nvSpPr>
        <p:spPr bwMode="auto">
          <a:xfrm>
            <a:off x="1763610" y="1556740"/>
            <a:ext cx="3024420" cy="3024707"/>
          </a:xfrm>
          <a:prstGeom prst="roundRect">
            <a:avLst/>
          </a:prstGeom>
          <a:solidFill>
            <a:srgbClr val="C00000">
              <a:alpha val="4902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68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Classification</a:t>
            </a: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3552733" y="2204830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Artificial</a:t>
            </a:r>
            <a:r>
              <a:rPr kumimoji="0" lang="de-D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 </a:t>
            </a:r>
            <a:r>
              <a:rPr kumimoji="0" lang="de-DE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Neural</a:t>
            </a:r>
            <a:r>
              <a:rPr kumimoji="0" lang="de-D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HDA DIN Office" pitchFamily="2" charset="0"/>
              </a:rPr>
              <a:t> Network (ANN)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3552733" y="3068950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/>
              <a:t>Gradient </a:t>
            </a:r>
            <a:r>
              <a:rPr lang="de-DE" sz="1200" dirty="0" err="1"/>
              <a:t>Boosting</a:t>
            </a:r>
            <a:r>
              <a:rPr lang="de-DE" sz="1200" dirty="0"/>
              <a:t> </a:t>
            </a:r>
            <a:r>
              <a:rPr lang="de-DE" sz="1200" dirty="0" err="1"/>
              <a:t>Tree</a:t>
            </a:r>
            <a:r>
              <a:rPr lang="de-DE" sz="1200" dirty="0"/>
              <a:t> 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5148080" y="3356990"/>
            <a:ext cx="2592360" cy="19409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/>
              <a:t>Linear </a:t>
            </a:r>
            <a:r>
              <a:rPr lang="de-DE" sz="1200" dirty="0" smtClean="0"/>
              <a:t>Regression </a:t>
            </a:r>
            <a:endParaRPr lang="de-DE" sz="1200" dirty="0"/>
          </a:p>
        </p:txBody>
      </p:sp>
      <p:sp>
        <p:nvSpPr>
          <p:cNvPr id="9" name="Rechteck 8"/>
          <p:cNvSpPr/>
          <p:nvPr/>
        </p:nvSpPr>
        <p:spPr bwMode="auto">
          <a:xfrm>
            <a:off x="3552733" y="2780910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/>
              <a:t>Random </a:t>
            </a:r>
            <a:r>
              <a:rPr lang="de-DE" sz="1200" dirty="0" err="1"/>
              <a:t>Forest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0" name="Rechteck 9"/>
          <p:cNvSpPr/>
          <p:nvPr/>
        </p:nvSpPr>
        <p:spPr bwMode="auto">
          <a:xfrm>
            <a:off x="2267680" y="3335054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 err="1"/>
              <a:t>Logistic</a:t>
            </a:r>
            <a:r>
              <a:rPr lang="de-DE" sz="1200" dirty="0"/>
              <a:t> Regression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1" name="Rechteck 10"/>
          <p:cNvSpPr/>
          <p:nvPr/>
        </p:nvSpPr>
        <p:spPr bwMode="auto">
          <a:xfrm>
            <a:off x="3552733" y="2492870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 err="1"/>
              <a:t>Decision</a:t>
            </a:r>
            <a:r>
              <a:rPr lang="de-DE" sz="1200" dirty="0"/>
              <a:t> </a:t>
            </a:r>
            <a:r>
              <a:rPr lang="de-DE" sz="1200" dirty="0" err="1"/>
              <a:t>Tree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2" name="Rechteck 11"/>
          <p:cNvSpPr/>
          <p:nvPr/>
        </p:nvSpPr>
        <p:spPr bwMode="auto">
          <a:xfrm>
            <a:off x="2267680" y="4221110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/>
              <a:t>Naive </a:t>
            </a:r>
            <a:r>
              <a:rPr lang="de-DE" sz="1200" dirty="0" err="1"/>
              <a:t>Bayes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2267680" y="3933070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 smtClean="0"/>
              <a:t>k-</a:t>
            </a:r>
            <a:r>
              <a:rPr lang="de-DE" sz="1200" dirty="0" err="1" smtClean="0"/>
              <a:t>Nearest</a:t>
            </a:r>
            <a:r>
              <a:rPr lang="de-DE" sz="1200" dirty="0" smtClean="0"/>
              <a:t> </a:t>
            </a:r>
            <a:r>
              <a:rPr lang="de-DE" sz="1200" dirty="0" err="1" smtClean="0"/>
              <a:t>Neighbors</a:t>
            </a:r>
            <a:r>
              <a:rPr lang="de-DE" sz="1200" dirty="0" smtClean="0"/>
              <a:t> </a:t>
            </a:r>
            <a:r>
              <a:rPr lang="de-DE" sz="1200" dirty="0"/>
              <a:t>(k-NN)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4" name="Rechteck 13"/>
          <p:cNvSpPr/>
          <p:nvPr/>
        </p:nvSpPr>
        <p:spPr bwMode="auto">
          <a:xfrm>
            <a:off x="2267680" y="3645030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/>
              <a:t>Support </a:t>
            </a:r>
            <a:r>
              <a:rPr lang="de-DE" sz="1200" dirty="0" err="1"/>
              <a:t>Vector</a:t>
            </a:r>
            <a:r>
              <a:rPr lang="de-DE" sz="1200" dirty="0"/>
              <a:t> </a:t>
            </a:r>
            <a:r>
              <a:rPr lang="de-DE" sz="1200" dirty="0" err="1"/>
              <a:t>Machine</a:t>
            </a:r>
            <a:r>
              <a:rPr lang="de-DE" sz="1200" dirty="0"/>
              <a:t> (SVM)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5148080" y="5661310"/>
            <a:ext cx="259236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 err="1"/>
              <a:t>Canonical</a:t>
            </a:r>
            <a:r>
              <a:rPr lang="de-DE" sz="1200" dirty="0"/>
              <a:t> </a:t>
            </a:r>
            <a:r>
              <a:rPr lang="de-DE" sz="1200" dirty="0" err="1"/>
              <a:t>Correlation</a:t>
            </a:r>
            <a:r>
              <a:rPr lang="de-DE" sz="1200" dirty="0"/>
              <a:t> Analysis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5148080" y="5373270"/>
            <a:ext cx="259236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/>
              <a:t>Singular Value </a:t>
            </a:r>
            <a:r>
              <a:rPr lang="de-DE" sz="1200" dirty="0" err="1"/>
              <a:t>Decomposition</a:t>
            </a:r>
            <a:r>
              <a:rPr lang="de-DE" sz="1200" dirty="0"/>
              <a:t> (SVD) 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5148080" y="5084036"/>
            <a:ext cx="2592360" cy="21722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200" dirty="0" err="1" smtClean="0"/>
              <a:t>Principal</a:t>
            </a:r>
            <a:r>
              <a:rPr lang="de-DE" sz="1200" dirty="0" smtClean="0"/>
              <a:t> </a:t>
            </a:r>
            <a:r>
              <a:rPr lang="de-DE" sz="1200" dirty="0" err="1"/>
              <a:t>Component</a:t>
            </a:r>
            <a:r>
              <a:rPr lang="de-DE" sz="1200" dirty="0"/>
              <a:t> </a:t>
            </a:r>
            <a:r>
              <a:rPr lang="de-DE" sz="1200" dirty="0" smtClean="0"/>
              <a:t>Analysis (PCA) </a:t>
            </a:r>
            <a:endParaRPr lang="de-DE" sz="1200" dirty="0">
              <a:effectLst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2267680" y="5373270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 err="1" smtClean="0"/>
              <a:t>Hierarchical</a:t>
            </a:r>
            <a:r>
              <a:rPr lang="de-DE" sz="1200" dirty="0" smtClean="0"/>
              <a:t> Clustering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2267680" y="5085230"/>
            <a:ext cx="2304320" cy="21603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200" dirty="0" smtClean="0"/>
              <a:t>k-</a:t>
            </a:r>
            <a:r>
              <a:rPr lang="de-DE" sz="1200" dirty="0" err="1" smtClean="0"/>
              <a:t>means</a:t>
            </a:r>
            <a:r>
              <a:rPr lang="de-DE" sz="1200" dirty="0" smtClean="0"/>
              <a:t> Clustering</a:t>
            </a:r>
            <a:endParaRPr kumimoji="0" lang="de-D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0" name="Textfeld 19"/>
          <p:cNvSpPr txBox="1"/>
          <p:nvPr/>
        </p:nvSpPr>
        <p:spPr>
          <a:xfrm rot="16200000">
            <a:off x="-1110040" y="3748403"/>
            <a:ext cx="4801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Unsupervised</a:t>
            </a:r>
            <a:r>
              <a:rPr lang="de-DE" dirty="0" smtClean="0"/>
              <a:t> ML               </a:t>
            </a:r>
            <a:r>
              <a:rPr lang="de-DE" dirty="0" err="1" smtClean="0"/>
              <a:t>Supervised</a:t>
            </a:r>
            <a:r>
              <a:rPr lang="de-DE" dirty="0" smtClean="0"/>
              <a:t> ML</a:t>
            </a:r>
            <a:endParaRPr lang="de-DE" dirty="0"/>
          </a:p>
        </p:txBody>
      </p:sp>
      <p:sp>
        <p:nvSpPr>
          <p:cNvPr id="21" name="Rechteck 20"/>
          <p:cNvSpPr/>
          <p:nvPr/>
        </p:nvSpPr>
        <p:spPr>
          <a:xfrm>
            <a:off x="-684584" y="6086010"/>
            <a:ext cx="10873208" cy="19462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30915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-864605" y="5301208"/>
            <a:ext cx="10873208" cy="19462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036" y="1196752"/>
            <a:ext cx="6257925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03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hteck 96"/>
          <p:cNvSpPr/>
          <p:nvPr/>
        </p:nvSpPr>
        <p:spPr>
          <a:xfrm>
            <a:off x="-3708920" y="1623158"/>
            <a:ext cx="17641960" cy="1840753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  <a:endParaRPr lang="de-DE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Flussdiagramm: Alternativer Prozess 1"/>
          <p:cNvSpPr/>
          <p:nvPr/>
        </p:nvSpPr>
        <p:spPr>
          <a:xfrm>
            <a:off x="-750677" y="2645024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Pre-processing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lussdiagramm: Alternativer Prozess 4"/>
          <p:cNvSpPr/>
          <p:nvPr/>
        </p:nvSpPr>
        <p:spPr>
          <a:xfrm>
            <a:off x="3582819" y="1799813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9" name="Flussdiagramm: Alternativer Prozess 8"/>
          <p:cNvSpPr/>
          <p:nvPr/>
        </p:nvSpPr>
        <p:spPr>
          <a:xfrm>
            <a:off x="5724128" y="590569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de-DE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lussdiagramm: Mehrere Dokumente 11"/>
          <p:cNvSpPr/>
          <p:nvPr/>
        </p:nvSpPr>
        <p:spPr>
          <a:xfrm>
            <a:off x="-2835833" y="2614305"/>
            <a:ext cx="1392967" cy="636301"/>
          </a:xfrm>
          <a:prstGeom prst="flowChartMulti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Raw</a:t>
            </a:r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lussdiagramm: Dokument 16"/>
          <p:cNvSpPr/>
          <p:nvPr/>
        </p:nvSpPr>
        <p:spPr>
          <a:xfrm>
            <a:off x="5831521" y="1813311"/>
            <a:ext cx="1369390" cy="549067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de-DE" sz="12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</a:t>
            </a:r>
            <a:r>
              <a:rPr lang="de-DE" sz="1200" dirty="0" err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endParaRPr lang="de-DE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lussdiagramm: Mehrere Dokumente 18"/>
          <p:cNvSpPr/>
          <p:nvPr/>
        </p:nvSpPr>
        <p:spPr>
          <a:xfrm>
            <a:off x="8028384" y="559134"/>
            <a:ext cx="1392967" cy="636301"/>
          </a:xfrm>
          <a:prstGeom prst="flowChartMulti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Gerade Verbindung mit Pfeil 20"/>
          <p:cNvCxnSpPr>
            <a:stCxn id="2" idx="0"/>
            <a:endCxn id="53" idx="2"/>
          </p:cNvCxnSpPr>
          <p:nvPr/>
        </p:nvCxnSpPr>
        <p:spPr>
          <a:xfrm flipV="1">
            <a:off x="41411" y="2375877"/>
            <a:ext cx="0" cy="26914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>
            <a:stCxn id="29" idx="3"/>
            <a:endCxn id="5" idx="1"/>
          </p:cNvCxnSpPr>
          <p:nvPr/>
        </p:nvCxnSpPr>
        <p:spPr>
          <a:xfrm>
            <a:off x="2901076" y="2083121"/>
            <a:ext cx="681743" cy="472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5" idx="3"/>
            <a:endCxn id="17" idx="1"/>
          </p:cNvCxnSpPr>
          <p:nvPr/>
        </p:nvCxnSpPr>
        <p:spPr>
          <a:xfrm>
            <a:off x="5166995" y="2087845"/>
            <a:ext cx="664526" cy="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lussdiagramm: Mehrere Dokumente 28"/>
          <p:cNvSpPr/>
          <p:nvPr/>
        </p:nvSpPr>
        <p:spPr>
          <a:xfrm>
            <a:off x="1508109" y="1764970"/>
            <a:ext cx="1392967" cy="636301"/>
          </a:xfrm>
          <a:prstGeom prst="flowChartMulti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Flussdiagramm: Mehrere Dokumente 31"/>
          <p:cNvSpPr/>
          <p:nvPr/>
        </p:nvSpPr>
        <p:spPr>
          <a:xfrm>
            <a:off x="1508109" y="559134"/>
            <a:ext cx="1392967" cy="636301"/>
          </a:xfrm>
          <a:prstGeom prst="flowChartMulti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Flussdiagramm: Dokument 38"/>
          <p:cNvSpPr/>
          <p:nvPr/>
        </p:nvSpPr>
        <p:spPr>
          <a:xfrm>
            <a:off x="7380312" y="5169993"/>
            <a:ext cx="1369390" cy="549067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de-DE" sz="12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de-DE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Flussdiagramm: Alternativer Prozess 40"/>
          <p:cNvSpPr/>
          <p:nvPr/>
        </p:nvSpPr>
        <p:spPr>
          <a:xfrm>
            <a:off x="10028447" y="5156494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</a:t>
            </a:r>
            <a:endParaRPr lang="de-DE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Flussdiagramm: Alternativer Prozess 41"/>
          <p:cNvSpPr/>
          <p:nvPr/>
        </p:nvSpPr>
        <p:spPr>
          <a:xfrm>
            <a:off x="7864421" y="1799813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improvement</a:t>
            </a:r>
            <a:endParaRPr lang="de-DE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Flussdiagramm: Alternativer Prozess 42"/>
          <p:cNvSpPr/>
          <p:nvPr/>
        </p:nvSpPr>
        <p:spPr>
          <a:xfrm>
            <a:off x="9900592" y="3883334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Manual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validation</a:t>
            </a:r>
            <a:endParaRPr lang="de-DE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5" name="Gerade Verbindung mit Pfeil 44"/>
          <p:cNvCxnSpPr>
            <a:stCxn id="32" idx="3"/>
            <a:endCxn id="9" idx="1"/>
          </p:cNvCxnSpPr>
          <p:nvPr/>
        </p:nvCxnSpPr>
        <p:spPr>
          <a:xfrm>
            <a:off x="2901076" y="877285"/>
            <a:ext cx="2823052" cy="1316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17" idx="0"/>
            <a:endCxn id="9" idx="2"/>
          </p:cNvCxnSpPr>
          <p:nvPr/>
        </p:nvCxnSpPr>
        <p:spPr>
          <a:xfrm flipV="1">
            <a:off x="6516216" y="1166633"/>
            <a:ext cx="0" cy="64667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Flussdiagramm: Alternativer Prozess 50"/>
          <p:cNvSpPr/>
          <p:nvPr/>
        </p:nvSpPr>
        <p:spPr>
          <a:xfrm>
            <a:off x="10082945" y="585792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</a:p>
        </p:txBody>
      </p:sp>
      <p:sp>
        <p:nvSpPr>
          <p:cNvPr id="52" name="Flussdiagramm: Alternativer Prozess 51"/>
          <p:cNvSpPr/>
          <p:nvPr/>
        </p:nvSpPr>
        <p:spPr>
          <a:xfrm>
            <a:off x="5724128" y="3885004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de-DE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4" name="Gerade Verbindung mit Pfeil 53"/>
          <p:cNvCxnSpPr>
            <a:stCxn id="9" idx="3"/>
            <a:endCxn id="19" idx="1"/>
          </p:cNvCxnSpPr>
          <p:nvPr/>
        </p:nvCxnSpPr>
        <p:spPr>
          <a:xfrm flipV="1">
            <a:off x="7308304" y="877285"/>
            <a:ext cx="720080" cy="1316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/>
          <p:cNvCxnSpPr>
            <a:stCxn id="19" idx="3"/>
            <a:endCxn id="51" idx="1"/>
          </p:cNvCxnSpPr>
          <p:nvPr/>
        </p:nvCxnSpPr>
        <p:spPr>
          <a:xfrm flipV="1">
            <a:off x="9421351" y="873824"/>
            <a:ext cx="661594" cy="346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mit Pfeil 57"/>
          <p:cNvCxnSpPr>
            <a:stCxn id="51" idx="3"/>
            <a:endCxn id="55" idx="1"/>
          </p:cNvCxnSpPr>
          <p:nvPr/>
        </p:nvCxnSpPr>
        <p:spPr>
          <a:xfrm>
            <a:off x="11667121" y="873824"/>
            <a:ext cx="608497" cy="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winkelte Verbindung 59"/>
          <p:cNvCxnSpPr>
            <a:stCxn id="32" idx="0"/>
            <a:endCxn id="51" idx="0"/>
          </p:cNvCxnSpPr>
          <p:nvPr/>
        </p:nvCxnSpPr>
        <p:spPr>
          <a:xfrm rot="16200000" flipH="1">
            <a:off x="6574399" y="-3714842"/>
            <a:ext cx="26658" cy="8574610"/>
          </a:xfrm>
          <a:prstGeom prst="bentConnector3">
            <a:avLst>
              <a:gd name="adj1" fmla="val -857529"/>
            </a:avLst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/>
          <p:cNvCxnSpPr>
            <a:stCxn id="17" idx="2"/>
            <a:endCxn id="52" idx="0"/>
          </p:cNvCxnSpPr>
          <p:nvPr/>
        </p:nvCxnSpPr>
        <p:spPr>
          <a:xfrm>
            <a:off x="6516216" y="2326079"/>
            <a:ext cx="0" cy="155892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Flussdiagramm: Mehrere Dokumente 64"/>
          <p:cNvSpPr/>
          <p:nvPr/>
        </p:nvSpPr>
        <p:spPr>
          <a:xfrm>
            <a:off x="7992999" y="3853215"/>
            <a:ext cx="1392967" cy="636301"/>
          </a:xfrm>
          <a:prstGeom prst="flowChartMulti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7" name="Gerade Verbindung mit Pfeil 66"/>
          <p:cNvCxnSpPr>
            <a:stCxn id="52" idx="3"/>
            <a:endCxn id="65" idx="1"/>
          </p:cNvCxnSpPr>
          <p:nvPr/>
        </p:nvCxnSpPr>
        <p:spPr>
          <a:xfrm flipV="1">
            <a:off x="7308304" y="4171366"/>
            <a:ext cx="684695" cy="167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Flussdiagramm: Mehrere Dokumente 67"/>
          <p:cNvSpPr/>
          <p:nvPr/>
        </p:nvSpPr>
        <p:spPr>
          <a:xfrm>
            <a:off x="10091801" y="1769694"/>
            <a:ext cx="1392967" cy="636301"/>
          </a:xfrm>
          <a:prstGeom prst="flowChartMulti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Corrected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0" name="Gerade Verbindung mit Pfeil 69"/>
          <p:cNvCxnSpPr>
            <a:stCxn id="65" idx="3"/>
            <a:endCxn id="43" idx="1"/>
          </p:cNvCxnSpPr>
          <p:nvPr/>
        </p:nvCxnSpPr>
        <p:spPr>
          <a:xfrm>
            <a:off x="9385966" y="4171366"/>
            <a:ext cx="514626" cy="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 Verbindung mit Pfeil 72"/>
          <p:cNvCxnSpPr>
            <a:stCxn id="43" idx="0"/>
            <a:endCxn id="68" idx="2"/>
          </p:cNvCxnSpPr>
          <p:nvPr/>
        </p:nvCxnSpPr>
        <p:spPr>
          <a:xfrm flipH="1" flipV="1">
            <a:off x="10691422" y="2381898"/>
            <a:ext cx="1258" cy="1501436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/>
          <p:cNvCxnSpPr>
            <a:stCxn id="68" idx="1"/>
            <a:endCxn id="42" idx="3"/>
          </p:cNvCxnSpPr>
          <p:nvPr/>
        </p:nvCxnSpPr>
        <p:spPr>
          <a:xfrm flipH="1">
            <a:off x="9448597" y="2087845"/>
            <a:ext cx="643204" cy="0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Gerade Verbindung mit Pfeil 76"/>
          <p:cNvCxnSpPr>
            <a:stCxn id="42" idx="1"/>
            <a:endCxn id="17" idx="3"/>
          </p:cNvCxnSpPr>
          <p:nvPr/>
        </p:nvCxnSpPr>
        <p:spPr>
          <a:xfrm flipH="1">
            <a:off x="7200911" y="2087845"/>
            <a:ext cx="663510" cy="0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Gerade Verbindung mit Pfeil 90"/>
          <p:cNvCxnSpPr>
            <a:stCxn id="12" idx="3"/>
            <a:endCxn id="2" idx="1"/>
          </p:cNvCxnSpPr>
          <p:nvPr/>
        </p:nvCxnSpPr>
        <p:spPr>
          <a:xfrm>
            <a:off x="-1442866" y="2932456"/>
            <a:ext cx="692189" cy="60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 Verbindung mit Pfeil 94"/>
          <p:cNvCxnSpPr>
            <a:stCxn id="39" idx="3"/>
            <a:endCxn id="41" idx="1"/>
          </p:cNvCxnSpPr>
          <p:nvPr/>
        </p:nvCxnSpPr>
        <p:spPr>
          <a:xfrm flipV="1">
            <a:off x="8749702" y="5444526"/>
            <a:ext cx="1278745" cy="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feld 95"/>
          <p:cNvSpPr txBox="1"/>
          <p:nvPr/>
        </p:nvSpPr>
        <p:spPr>
          <a:xfrm>
            <a:off x="8951293" y="5138703"/>
            <a:ext cx="8755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Data Flow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Rechteck 104"/>
          <p:cNvSpPr/>
          <p:nvPr/>
        </p:nvSpPr>
        <p:spPr>
          <a:xfrm>
            <a:off x="-3706127" y="454332"/>
            <a:ext cx="17641960" cy="899679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</a:p>
        </p:txBody>
      </p:sp>
      <p:sp>
        <p:nvSpPr>
          <p:cNvPr id="106" name="Rechteck 105"/>
          <p:cNvSpPr/>
          <p:nvPr/>
        </p:nvSpPr>
        <p:spPr>
          <a:xfrm>
            <a:off x="-3708920" y="3717032"/>
            <a:ext cx="17641960" cy="899679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DE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productive</a:t>
            </a:r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endParaRPr lang="de-DE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Rechteck 106"/>
          <p:cNvSpPr/>
          <p:nvPr/>
        </p:nvSpPr>
        <p:spPr>
          <a:xfrm>
            <a:off x="6372201" y="4994687"/>
            <a:ext cx="7560570" cy="899679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DE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Legend:</a:t>
            </a:r>
            <a:endParaRPr lang="de-DE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Flussdiagramm: Mehrere Dokumente 43"/>
          <p:cNvSpPr/>
          <p:nvPr/>
        </p:nvSpPr>
        <p:spPr>
          <a:xfrm>
            <a:off x="3678242" y="3853215"/>
            <a:ext cx="1392967" cy="636301"/>
          </a:xfrm>
          <a:prstGeom prst="flowChartMulti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Production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6" name="Gerade Verbindung mit Pfeil 45"/>
          <p:cNvCxnSpPr>
            <a:stCxn id="44" idx="3"/>
            <a:endCxn id="52" idx="1"/>
          </p:cNvCxnSpPr>
          <p:nvPr/>
        </p:nvCxnSpPr>
        <p:spPr>
          <a:xfrm>
            <a:off x="5071209" y="4171366"/>
            <a:ext cx="652919" cy="167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lussdiagramm: Alternativer Prozess 46"/>
          <p:cNvSpPr/>
          <p:nvPr/>
        </p:nvSpPr>
        <p:spPr>
          <a:xfrm>
            <a:off x="12059101" y="5156494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Optional </a:t>
            </a:r>
            <a:endParaRPr lang="de-DE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Flussdiagramm: Dokument 48"/>
          <p:cNvSpPr/>
          <p:nvPr/>
        </p:nvSpPr>
        <p:spPr>
          <a:xfrm>
            <a:off x="3690030" y="2699492"/>
            <a:ext cx="1369390" cy="549067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de-DE" sz="12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</a:t>
            </a:r>
            <a:r>
              <a:rPr lang="de-DE" sz="1200" dirty="0" err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</a:t>
            </a:r>
            <a:endParaRPr lang="de-DE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0" name="Gerade Verbindung mit Pfeil 49"/>
          <p:cNvCxnSpPr>
            <a:stCxn id="49" idx="0"/>
            <a:endCxn id="5" idx="2"/>
          </p:cNvCxnSpPr>
          <p:nvPr/>
        </p:nvCxnSpPr>
        <p:spPr>
          <a:xfrm flipV="1">
            <a:off x="4374725" y="2375877"/>
            <a:ext cx="182" cy="32361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lussdiagramm: Dokument 54"/>
          <p:cNvSpPr/>
          <p:nvPr/>
        </p:nvSpPr>
        <p:spPr>
          <a:xfrm>
            <a:off x="12275618" y="599290"/>
            <a:ext cx="1369390" cy="549067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  <a:endParaRPr lang="de-DE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Gewinkelte Verbindung 15"/>
          <p:cNvCxnSpPr>
            <a:stCxn id="53" idx="0"/>
            <a:endCxn id="32" idx="1"/>
          </p:cNvCxnSpPr>
          <p:nvPr/>
        </p:nvCxnSpPr>
        <p:spPr>
          <a:xfrm rot="5400000" flipH="1" flipV="1">
            <a:off x="313496" y="605200"/>
            <a:ext cx="922528" cy="1466698"/>
          </a:xfrm>
          <a:prstGeom prst="bentConnector2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lussdiagramm: Alternativer Prozess 52"/>
          <p:cNvSpPr/>
          <p:nvPr/>
        </p:nvSpPr>
        <p:spPr>
          <a:xfrm>
            <a:off x="-750677" y="1799813"/>
            <a:ext cx="1584176" cy="57606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Split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endParaRPr lang="de-DE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7" name="Gerade Verbindung mit Pfeil 56"/>
          <p:cNvCxnSpPr>
            <a:stCxn id="53" idx="3"/>
            <a:endCxn id="29" idx="1"/>
          </p:cNvCxnSpPr>
          <p:nvPr/>
        </p:nvCxnSpPr>
        <p:spPr>
          <a:xfrm flipV="1">
            <a:off x="833499" y="2083121"/>
            <a:ext cx="674610" cy="472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/>
          <p:cNvSpPr txBox="1"/>
          <p:nvPr/>
        </p:nvSpPr>
        <p:spPr>
          <a:xfrm>
            <a:off x="6475789" y="2925284"/>
            <a:ext cx="10775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de-DE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de-DE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DE" sz="1200" dirty="0" smtClean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200" dirty="0" err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</a:t>
            </a:r>
            <a:r>
              <a:rPr lang="de-DE" sz="12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enough</a:t>
            </a:r>
            <a:endParaRPr lang="de-DE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50036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2771750" y="3933070"/>
            <a:ext cx="52567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>
                <a:solidFill>
                  <a:srgbClr val="000000"/>
                </a:solidFill>
              </a:rPr>
              <a:t>Machine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>
                <a:solidFill>
                  <a:srgbClr val="000000"/>
                </a:solidFill>
              </a:rPr>
              <a:t>learning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libraries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3" name="L-Form 2"/>
          <p:cNvSpPr/>
          <p:nvPr/>
        </p:nvSpPr>
        <p:spPr bwMode="auto">
          <a:xfrm rot="5400000">
            <a:off x="3491850" y="188552"/>
            <a:ext cx="2304320" cy="6768939"/>
          </a:xfrm>
          <a:prstGeom prst="corner">
            <a:avLst>
              <a:gd name="adj1" fmla="val 29572"/>
              <a:gd name="adj2" fmla="val 26223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Machine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learning</a:t>
            </a:r>
            <a:r>
              <a:rPr lang="de-DE" b="1" dirty="0" smtClean="0">
                <a:solidFill>
                  <a:srgbClr val="000000"/>
                </a:solidFill>
              </a:rPr>
              <a:t> web </a:t>
            </a:r>
            <a:r>
              <a:rPr lang="de-DE" b="1" dirty="0" err="1" smtClean="0">
                <a:solidFill>
                  <a:srgbClr val="000000"/>
                </a:solidFill>
              </a:rPr>
              <a:t>services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4" name="L-Form 3"/>
          <p:cNvSpPr/>
          <p:nvPr/>
        </p:nvSpPr>
        <p:spPr bwMode="auto">
          <a:xfrm rot="5400000">
            <a:off x="4247952" y="944659"/>
            <a:ext cx="1584221" cy="5976828"/>
          </a:xfrm>
          <a:prstGeom prst="corner">
            <a:avLst>
              <a:gd name="adj1" fmla="val 38424"/>
              <a:gd name="adj2" fmla="val 42958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>
                <a:solidFill>
                  <a:srgbClr val="000000"/>
                </a:solidFill>
              </a:rPr>
              <a:t>Machine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>
                <a:solidFill>
                  <a:srgbClr val="000000"/>
                </a:solidFill>
              </a:rPr>
              <a:t>learning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development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environments</a:t>
            </a:r>
            <a:r>
              <a:rPr lang="de-DE" b="1" dirty="0" smtClean="0">
                <a:solidFill>
                  <a:srgbClr val="000000"/>
                </a:solidFill>
              </a:rPr>
              <a:t> / </a:t>
            </a:r>
          </a:p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frameworks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5" name="Abgerundete rechteckige Legende 4"/>
          <p:cNvSpPr/>
          <p:nvPr/>
        </p:nvSpPr>
        <p:spPr bwMode="auto">
          <a:xfrm>
            <a:off x="8460432" y="3320985"/>
            <a:ext cx="2376330" cy="1224170"/>
          </a:xfrm>
          <a:prstGeom prst="wedgeRoundRectCallout">
            <a:avLst>
              <a:gd name="adj1" fmla="val -73305"/>
              <a:gd name="adj2" fmla="val -20846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IDEs and </a:t>
            </a:r>
            <a:r>
              <a:rPr lang="de-DE" sz="1600" dirty="0" err="1" smtClean="0">
                <a:solidFill>
                  <a:srgbClr val="000000"/>
                </a:solidFill>
              </a:rPr>
              <a:t>frameworks</a:t>
            </a:r>
            <a:r>
              <a:rPr lang="de-DE" sz="1600" dirty="0" smtClean="0">
                <a:solidFill>
                  <a:srgbClr val="000000"/>
                </a:solidFill>
              </a:rPr>
              <a:t> 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experimenting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with</a:t>
            </a:r>
            <a:r>
              <a:rPr lang="de-DE" sz="1600" dirty="0" smtClean="0">
                <a:solidFill>
                  <a:srgbClr val="000000"/>
                </a:solidFill>
              </a:rPr>
              <a:t> different ML </a:t>
            </a:r>
            <a:r>
              <a:rPr lang="de-DE" sz="1600" dirty="0" err="1" smtClean="0">
                <a:solidFill>
                  <a:srgbClr val="000000"/>
                </a:solidFill>
              </a:rPr>
              <a:t>approaches</a:t>
            </a:r>
            <a:r>
              <a:rPr lang="de-DE" sz="1600" dirty="0" smtClean="0">
                <a:solidFill>
                  <a:srgbClr val="000000"/>
                </a:solidFill>
              </a:rPr>
              <a:t> and </a:t>
            </a:r>
            <a:r>
              <a:rPr lang="de-DE" sz="1600" dirty="0" err="1" smtClean="0">
                <a:solidFill>
                  <a:srgbClr val="000000"/>
                </a:solidFill>
              </a:rPr>
              <a:t>configuring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solutions</a:t>
            </a:r>
            <a:endParaRPr lang="de-DE" sz="1600" dirty="0" smtClean="0">
              <a:solidFill>
                <a:srgbClr val="000000"/>
              </a:solidFill>
            </a:endParaRPr>
          </a:p>
        </p:txBody>
      </p:sp>
      <p:sp>
        <p:nvSpPr>
          <p:cNvPr id="6" name="Abgerundete rechteckige Legende 5"/>
          <p:cNvSpPr/>
          <p:nvPr/>
        </p:nvSpPr>
        <p:spPr bwMode="auto">
          <a:xfrm>
            <a:off x="8460432" y="1700760"/>
            <a:ext cx="2448340" cy="1296180"/>
          </a:xfrm>
          <a:prstGeom prst="wedgeRoundRectCallout">
            <a:avLst>
              <a:gd name="adj1" fmla="val -93639"/>
              <a:gd name="adj2" fmla="val 3537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Web </a:t>
            </a:r>
            <a:r>
              <a:rPr lang="de-DE" sz="1600" dirty="0" err="1" smtClean="0">
                <a:solidFill>
                  <a:srgbClr val="000000"/>
                </a:solidFill>
              </a:rPr>
              <a:t>services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smtClean="0">
                <a:solidFill>
                  <a:srgbClr val="000000"/>
                </a:solidFill>
              </a:rPr>
              <a:t> experimenting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with</a:t>
            </a:r>
            <a:r>
              <a:rPr lang="de-DE" sz="1600" dirty="0" smtClean="0">
                <a:solidFill>
                  <a:srgbClr val="000000"/>
                </a:solidFill>
              </a:rPr>
              <a:t> different ML </a:t>
            </a:r>
            <a:r>
              <a:rPr lang="de-DE" sz="1600" dirty="0" err="1" smtClean="0">
                <a:solidFill>
                  <a:srgbClr val="000000"/>
                </a:solidFill>
              </a:rPr>
              <a:t>approaches</a:t>
            </a:r>
            <a:r>
              <a:rPr lang="de-DE" sz="1600" dirty="0" smtClean="0">
                <a:solidFill>
                  <a:srgbClr val="000000"/>
                </a:solidFill>
              </a:rPr>
              <a:t> and </a:t>
            </a:r>
            <a:r>
              <a:rPr lang="de-DE" sz="1600" dirty="0" err="1" smtClean="0">
                <a:solidFill>
                  <a:srgbClr val="000000"/>
                </a:solidFill>
              </a:rPr>
              <a:t>configuring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solutions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7" name="Abgerundete rechteckige Legende 6"/>
          <p:cNvSpPr/>
          <p:nvPr/>
        </p:nvSpPr>
        <p:spPr bwMode="auto">
          <a:xfrm>
            <a:off x="3923802" y="5337263"/>
            <a:ext cx="6912960" cy="1080150"/>
          </a:xfrm>
          <a:prstGeom prst="wedgeRoundRectCallout">
            <a:avLst>
              <a:gd name="adj1" fmla="val -13455"/>
              <a:gd name="adj2" fmla="val -118753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Algorithms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for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classification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regression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clustering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feature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selection</a:t>
            </a:r>
            <a:r>
              <a:rPr lang="de-DE" sz="1600" dirty="0" smtClean="0">
                <a:solidFill>
                  <a:srgbClr val="000000"/>
                </a:solidFill>
              </a:rPr>
              <a:t> / </a:t>
            </a:r>
            <a:r>
              <a:rPr lang="de-DE" sz="1600" dirty="0" err="1" smtClean="0">
                <a:solidFill>
                  <a:srgbClr val="000000"/>
                </a:solidFill>
              </a:rPr>
              <a:t>extraction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topic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modeling</a:t>
            </a:r>
            <a:r>
              <a:rPr lang="de-DE" sz="1600" dirty="0" smtClean="0">
                <a:solidFill>
                  <a:srgbClr val="000000"/>
                </a:solidFill>
              </a:rPr>
              <a:t>, etc. </a:t>
            </a:r>
            <a:r>
              <a:rPr lang="de-DE" sz="1600" dirty="0" err="1" smtClean="0">
                <a:solidFill>
                  <a:srgbClr val="000000"/>
                </a:solidFill>
              </a:rPr>
              <a:t>using</a:t>
            </a:r>
            <a:r>
              <a:rPr lang="de-DE" sz="1600" dirty="0" smtClean="0">
                <a:solidFill>
                  <a:srgbClr val="000000"/>
                </a:solidFill>
              </a:rPr>
              <a:t> different </a:t>
            </a:r>
            <a:r>
              <a:rPr lang="de-DE" sz="1600" dirty="0" err="1" smtClean="0">
                <a:solidFill>
                  <a:srgbClr val="000000"/>
                </a:solidFill>
              </a:rPr>
              <a:t>approaches</a:t>
            </a:r>
            <a:r>
              <a:rPr lang="de-DE" sz="1600" dirty="0" smtClean="0">
                <a:solidFill>
                  <a:srgbClr val="000000"/>
                </a:solidFill>
              </a:rPr>
              <a:t>, e.g.,  </a:t>
            </a:r>
            <a:r>
              <a:rPr lang="de-DE" sz="1600" dirty="0" err="1" smtClean="0">
                <a:solidFill>
                  <a:srgbClr val="000000"/>
                </a:solidFill>
              </a:rPr>
              <a:t>decision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tree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learning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artificial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neural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networks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Bayes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networks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inductive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logic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programming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support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vector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machines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hidden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Markov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chains</a:t>
            </a:r>
            <a:r>
              <a:rPr lang="de-DE" sz="1600" dirty="0" smtClean="0">
                <a:solidFill>
                  <a:srgbClr val="000000"/>
                </a:solidFill>
              </a:rPr>
              <a:t>, etc.</a:t>
            </a:r>
          </a:p>
        </p:txBody>
      </p:sp>
      <p:sp>
        <p:nvSpPr>
          <p:cNvPr id="8" name="Rechteck 7"/>
          <p:cNvSpPr/>
          <p:nvPr/>
        </p:nvSpPr>
        <p:spPr>
          <a:xfrm>
            <a:off x="-612576" y="6129381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459476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1547614" y="3933070"/>
            <a:ext cx="5256730" cy="7921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>
                <a:solidFill>
                  <a:srgbClr val="000000"/>
                </a:solidFill>
              </a:rPr>
              <a:t>Machine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>
                <a:solidFill>
                  <a:srgbClr val="000000"/>
                </a:solidFill>
              </a:rPr>
              <a:t>learning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>
                <a:solidFill>
                  <a:srgbClr val="000000"/>
                </a:solidFill>
              </a:rPr>
              <a:t>libraries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3" name="L-Form 2"/>
          <p:cNvSpPr/>
          <p:nvPr/>
        </p:nvSpPr>
        <p:spPr bwMode="auto">
          <a:xfrm rot="5400000">
            <a:off x="2267714" y="188552"/>
            <a:ext cx="2304320" cy="6768939"/>
          </a:xfrm>
          <a:prstGeom prst="corner">
            <a:avLst>
              <a:gd name="adj1" fmla="val 29572"/>
              <a:gd name="adj2" fmla="val 26223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>
                <a:solidFill>
                  <a:srgbClr val="000000"/>
                </a:solidFill>
              </a:rPr>
              <a:t>Machine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>
                <a:solidFill>
                  <a:srgbClr val="000000"/>
                </a:solidFill>
              </a:rPr>
              <a:t>learning</a:t>
            </a:r>
            <a:r>
              <a:rPr lang="de-DE" b="1" dirty="0">
                <a:solidFill>
                  <a:srgbClr val="000000"/>
                </a:solidFill>
              </a:rPr>
              <a:t> web </a:t>
            </a:r>
            <a:r>
              <a:rPr lang="de-DE" b="1" dirty="0" err="1">
                <a:solidFill>
                  <a:srgbClr val="000000"/>
                </a:solidFill>
              </a:rPr>
              <a:t>services</a:t>
            </a:r>
            <a:endParaRPr lang="de-DE" b="1" dirty="0">
              <a:solidFill>
                <a:srgbClr val="000000"/>
              </a:solidFill>
            </a:endParaRPr>
          </a:p>
        </p:txBody>
      </p:sp>
      <p:sp>
        <p:nvSpPr>
          <p:cNvPr id="4" name="L-Form 3"/>
          <p:cNvSpPr/>
          <p:nvPr/>
        </p:nvSpPr>
        <p:spPr bwMode="auto">
          <a:xfrm rot="5400000">
            <a:off x="3023816" y="944659"/>
            <a:ext cx="1584221" cy="5976828"/>
          </a:xfrm>
          <a:prstGeom prst="corner">
            <a:avLst>
              <a:gd name="adj1" fmla="val 38424"/>
              <a:gd name="adj2" fmla="val 42958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dirty="0" err="1">
                <a:solidFill>
                  <a:srgbClr val="000000"/>
                </a:solidFill>
              </a:rPr>
              <a:t>Machine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>
                <a:solidFill>
                  <a:srgbClr val="000000"/>
                </a:solidFill>
              </a:rPr>
              <a:t>learning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>
                <a:solidFill>
                  <a:srgbClr val="000000"/>
                </a:solidFill>
              </a:rPr>
              <a:t>development</a:t>
            </a:r>
            <a:r>
              <a:rPr lang="de-DE" b="1" dirty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environments</a:t>
            </a:r>
            <a:r>
              <a:rPr lang="de-DE" b="1" dirty="0" smtClean="0">
                <a:solidFill>
                  <a:srgbClr val="000000"/>
                </a:solidFill>
              </a:rPr>
              <a:t> / </a:t>
            </a:r>
          </a:p>
          <a:p>
            <a:pPr algn="ctr"/>
            <a:r>
              <a:rPr lang="de-DE" b="1" dirty="0" err="1" smtClean="0">
                <a:solidFill>
                  <a:srgbClr val="000000"/>
                </a:solidFill>
              </a:rPr>
              <a:t>frameworks</a:t>
            </a:r>
            <a:endParaRPr lang="de-DE" b="1" dirty="0" smtClean="0">
              <a:solidFill>
                <a:srgbClr val="0000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 bwMode="auto">
          <a:xfrm>
            <a:off x="1539234" y="3933070"/>
            <a:ext cx="5121090" cy="648090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 bwMode="auto">
          <a:xfrm>
            <a:off x="827514" y="3140960"/>
            <a:ext cx="5904820" cy="1512210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35404" y="2420860"/>
            <a:ext cx="6768940" cy="2304320"/>
          </a:xfrm>
          <a:prstGeom prst="roundRect">
            <a:avLst/>
          </a:prstGeom>
          <a:noFill/>
          <a:ln w="28575" cap="flat" cmpd="sng" algn="ctr">
            <a:solidFill>
              <a:srgbClr val="BF200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de-DE" sz="1100" dirty="0" smtClean="0">
              <a:solidFill>
                <a:srgbClr val="000000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 bwMode="auto">
          <a:xfrm>
            <a:off x="6588156" y="2276840"/>
            <a:ext cx="3528460" cy="936130"/>
          </a:xfrm>
          <a:prstGeom prst="wedgeRoundRectCallout">
            <a:avLst>
              <a:gd name="adj1" fmla="val -87214"/>
              <a:gd name="adj2" fmla="val 1996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Google </a:t>
            </a:r>
            <a:r>
              <a:rPr lang="de-DE" sz="1600" dirty="0" err="1" smtClean="0">
                <a:solidFill>
                  <a:srgbClr val="000000"/>
                </a:solidFill>
              </a:rPr>
              <a:t>Prediction</a:t>
            </a:r>
            <a:r>
              <a:rPr lang="de-DE" sz="1600" dirty="0" smtClean="0">
                <a:solidFill>
                  <a:srgbClr val="000000"/>
                </a:solidFill>
              </a:rPr>
              <a:t> API, Microsoft </a:t>
            </a:r>
            <a:r>
              <a:rPr lang="de-DE" sz="1600" dirty="0" err="1" smtClean="0">
                <a:solidFill>
                  <a:srgbClr val="000000"/>
                </a:solidFill>
              </a:rPr>
              <a:t>Azure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Machine</a:t>
            </a:r>
            <a:r>
              <a:rPr lang="de-DE" sz="1600" dirty="0" smtClean="0">
                <a:solidFill>
                  <a:srgbClr val="000000"/>
                </a:solidFill>
              </a:rPr>
              <a:t> Learning, </a:t>
            </a:r>
            <a:r>
              <a:rPr lang="de-DE" sz="1600" dirty="0" err="1" smtClean="0">
                <a:solidFill>
                  <a:srgbClr val="000000"/>
                </a:solidFill>
              </a:rPr>
              <a:t>bigml</a:t>
            </a:r>
            <a:r>
              <a:rPr lang="de-DE" sz="1600" dirty="0" smtClean="0">
                <a:solidFill>
                  <a:srgbClr val="000000"/>
                </a:solidFill>
              </a:rPr>
              <a:t>, wise.io, </a:t>
            </a:r>
            <a:r>
              <a:rPr lang="de-DE" sz="1600" dirty="0" err="1" smtClean="0">
                <a:solidFill>
                  <a:srgbClr val="000000"/>
                </a:solidFill>
              </a:rPr>
              <a:t>procog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ersatz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9" name="Abgerundete rechteckige Legende 8"/>
          <p:cNvSpPr/>
          <p:nvPr/>
        </p:nvSpPr>
        <p:spPr bwMode="auto">
          <a:xfrm>
            <a:off x="6660166" y="4149100"/>
            <a:ext cx="3456450" cy="864076"/>
          </a:xfrm>
          <a:prstGeom prst="wedgeRoundRectCallout">
            <a:avLst>
              <a:gd name="adj1" fmla="val -66685"/>
              <a:gd name="adj2" fmla="val 3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err="1" smtClean="0">
                <a:solidFill>
                  <a:srgbClr val="000000"/>
                </a:solidFill>
              </a:rPr>
              <a:t>TensorFlow</a:t>
            </a:r>
            <a:r>
              <a:rPr lang="de-DE" sz="1600" dirty="0">
                <a:solidFill>
                  <a:srgbClr val="000000"/>
                </a:solidFill>
              </a:rPr>
              <a:t>, </a:t>
            </a:r>
            <a:r>
              <a:rPr lang="de-DE" sz="1600" dirty="0" smtClean="0">
                <a:solidFill>
                  <a:srgbClr val="000000"/>
                </a:solidFill>
              </a:rPr>
              <a:t>DL4J, </a:t>
            </a:r>
            <a:r>
              <a:rPr lang="de-DE" sz="1600" dirty="0" err="1" smtClean="0">
                <a:solidFill>
                  <a:srgbClr val="000000"/>
                </a:solidFill>
              </a:rPr>
              <a:t>Torch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Caffeee</a:t>
            </a:r>
            <a:r>
              <a:rPr lang="de-DE" sz="1600" dirty="0" smtClean="0">
                <a:solidFill>
                  <a:srgbClr val="000000"/>
                </a:solidFill>
              </a:rPr>
              <a:t>, Theano, </a:t>
            </a:r>
            <a:r>
              <a:rPr lang="de-DE" sz="1600" dirty="0" err="1" smtClean="0">
                <a:solidFill>
                  <a:srgbClr val="000000"/>
                </a:solidFill>
              </a:rPr>
              <a:t>Eblearn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OpenNN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aisolver</a:t>
            </a:r>
            <a:r>
              <a:rPr lang="de-DE" sz="1600" dirty="0" smtClean="0">
                <a:solidFill>
                  <a:srgbClr val="000000"/>
                </a:solidFill>
              </a:rPr>
              <a:t>, CURRENNT, …</a:t>
            </a:r>
          </a:p>
        </p:txBody>
      </p:sp>
      <p:sp>
        <p:nvSpPr>
          <p:cNvPr id="10" name="Abgerundete rechteckige Legende 9"/>
          <p:cNvSpPr/>
          <p:nvPr/>
        </p:nvSpPr>
        <p:spPr bwMode="auto">
          <a:xfrm>
            <a:off x="6660166" y="3284980"/>
            <a:ext cx="3456450" cy="792110"/>
          </a:xfrm>
          <a:prstGeom prst="wedgeRoundRectCallout">
            <a:avLst>
              <a:gd name="adj1" fmla="val -66685"/>
              <a:gd name="adj2" fmla="val 3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dirty="0" smtClean="0">
                <a:solidFill>
                  <a:srgbClr val="000000"/>
                </a:solidFill>
              </a:rPr>
              <a:t>SPSS </a:t>
            </a:r>
            <a:r>
              <a:rPr lang="de-DE" sz="1600" dirty="0" err="1" smtClean="0">
                <a:solidFill>
                  <a:srgbClr val="000000"/>
                </a:solidFill>
              </a:rPr>
              <a:t>Modeler</a:t>
            </a:r>
            <a:r>
              <a:rPr lang="de-DE" sz="1600" dirty="0" smtClean="0">
                <a:solidFill>
                  <a:srgbClr val="000000"/>
                </a:solidFill>
              </a:rPr>
              <a:t>, </a:t>
            </a:r>
            <a:r>
              <a:rPr lang="de-DE" sz="1600" dirty="0" err="1" smtClean="0">
                <a:solidFill>
                  <a:srgbClr val="000000"/>
                </a:solidFill>
              </a:rPr>
              <a:t>RapidMiner</a:t>
            </a:r>
            <a:r>
              <a:rPr lang="de-DE" sz="1600" dirty="0" smtClean="0">
                <a:solidFill>
                  <a:srgbClr val="000000"/>
                </a:solidFill>
              </a:rPr>
              <a:t>, WEKA, Orange, Shogun, </a:t>
            </a:r>
            <a:r>
              <a:rPr lang="de-DE" sz="1600" dirty="0" err="1" smtClean="0">
                <a:solidFill>
                  <a:srgbClr val="000000"/>
                </a:solidFill>
              </a:rPr>
              <a:t>scikt-learn</a:t>
            </a:r>
            <a:r>
              <a:rPr lang="de-DE" sz="1600" dirty="0" smtClean="0">
                <a:solidFill>
                  <a:srgbClr val="000000"/>
                </a:solidFill>
              </a:rPr>
              <a:t>, …</a:t>
            </a:r>
          </a:p>
        </p:txBody>
      </p:sp>
      <p:sp>
        <p:nvSpPr>
          <p:cNvPr id="11" name="Rechteck 10"/>
          <p:cNvSpPr/>
          <p:nvPr/>
        </p:nvSpPr>
        <p:spPr>
          <a:xfrm>
            <a:off x="-1908720" y="4449302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950765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576262"/>
            <a:ext cx="8610600" cy="5705475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-2250758" y="5993705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0805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>
            <a:spLocks noChangeAspect="1"/>
          </p:cNvSpPr>
          <p:nvPr/>
        </p:nvSpPr>
        <p:spPr bwMode="auto">
          <a:xfrm>
            <a:off x="3270421" y="3515828"/>
            <a:ext cx="2016560" cy="2016280"/>
          </a:xfrm>
          <a:prstGeom prst="ellipse">
            <a:avLst/>
          </a:prstGeom>
          <a:solidFill>
            <a:srgbClr val="FF3300">
              <a:alpha val="4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3" name="Ellipse 2"/>
          <p:cNvSpPr>
            <a:spLocks noChangeAspect="1"/>
          </p:cNvSpPr>
          <p:nvPr/>
        </p:nvSpPr>
        <p:spPr bwMode="auto">
          <a:xfrm>
            <a:off x="5142681" y="3515828"/>
            <a:ext cx="2016560" cy="2016280"/>
          </a:xfrm>
          <a:prstGeom prst="ellipse">
            <a:avLst/>
          </a:prstGeom>
          <a:solidFill>
            <a:srgbClr val="99CCFF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4" name="Ellipse 3"/>
          <p:cNvSpPr>
            <a:spLocks noChangeAspect="1"/>
          </p:cNvSpPr>
          <p:nvPr/>
        </p:nvSpPr>
        <p:spPr bwMode="auto">
          <a:xfrm>
            <a:off x="6288592" y="2035670"/>
            <a:ext cx="2016560" cy="2016280"/>
          </a:xfrm>
          <a:prstGeom prst="ellipse">
            <a:avLst/>
          </a:prstGeom>
          <a:solidFill>
            <a:srgbClr val="66FF99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5" name="Ellipse 4"/>
          <p:cNvSpPr>
            <a:spLocks noChangeAspect="1"/>
          </p:cNvSpPr>
          <p:nvPr/>
        </p:nvSpPr>
        <p:spPr bwMode="auto">
          <a:xfrm>
            <a:off x="5149323" y="1492139"/>
            <a:ext cx="2016560" cy="2016280"/>
          </a:xfrm>
          <a:prstGeom prst="ellipse">
            <a:avLst/>
          </a:prstGeom>
          <a:solidFill>
            <a:srgbClr val="B2B2B2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6" name="Ellipse 5"/>
          <p:cNvSpPr>
            <a:spLocks noChangeAspect="1"/>
          </p:cNvSpPr>
          <p:nvPr/>
        </p:nvSpPr>
        <p:spPr bwMode="auto">
          <a:xfrm>
            <a:off x="3270421" y="1484730"/>
            <a:ext cx="2016560" cy="2016280"/>
          </a:xfrm>
          <a:prstGeom prst="ellipse">
            <a:avLst/>
          </a:prstGeom>
          <a:solidFill>
            <a:srgbClr val="FF962D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7" name="Ellipse 6"/>
          <p:cNvSpPr>
            <a:spLocks noChangeAspect="1"/>
          </p:cNvSpPr>
          <p:nvPr/>
        </p:nvSpPr>
        <p:spPr bwMode="auto">
          <a:xfrm>
            <a:off x="2047549" y="2111785"/>
            <a:ext cx="2016560" cy="2016280"/>
          </a:xfrm>
          <a:prstGeom prst="ellipse">
            <a:avLst/>
          </a:prstGeom>
          <a:solidFill>
            <a:srgbClr val="FFFF66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8" name="Sechseck 7"/>
          <p:cNvSpPr>
            <a:spLocks noChangeAspect="1"/>
          </p:cNvSpPr>
          <p:nvPr/>
        </p:nvSpPr>
        <p:spPr bwMode="auto">
          <a:xfrm>
            <a:off x="4874284" y="2636044"/>
            <a:ext cx="1794605" cy="1600172"/>
          </a:xfrm>
          <a:prstGeom prst="hexagon">
            <a:avLst/>
          </a:prstGeom>
          <a:solidFill>
            <a:srgbClr val="6A6AD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9" name="Sechseck 8"/>
          <p:cNvSpPr>
            <a:spLocks noChangeAspect="1"/>
          </p:cNvSpPr>
          <p:nvPr/>
        </p:nvSpPr>
        <p:spPr bwMode="auto">
          <a:xfrm>
            <a:off x="3764624" y="2636044"/>
            <a:ext cx="1794605" cy="1600172"/>
          </a:xfrm>
          <a:prstGeom prst="hexagon">
            <a:avLst/>
          </a:prstGeom>
          <a:solidFill>
            <a:srgbClr val="FD443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0" name="Flussdiagramm: Verzweigung 9"/>
          <p:cNvSpPr/>
          <p:nvPr/>
        </p:nvSpPr>
        <p:spPr bwMode="auto">
          <a:xfrm>
            <a:off x="4907288" y="2764910"/>
            <a:ext cx="648090" cy="1362456"/>
          </a:xfrm>
          <a:prstGeom prst="flowChartDecision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3857322" y="3030639"/>
            <a:ext cx="11544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smtClean="0"/>
              <a:t>Non-</a:t>
            </a:r>
            <a:r>
              <a:rPr lang="de-DE" sz="1200" b="1" dirty="0" err="1" smtClean="0"/>
              <a:t>symbolic</a:t>
            </a:r>
            <a:r>
              <a:rPr lang="de-DE" sz="1200" b="1" dirty="0" smtClean="0"/>
              <a:t> </a:t>
            </a:r>
          </a:p>
          <a:p>
            <a:pPr algn="ctr"/>
            <a:r>
              <a:rPr lang="de-DE" sz="1200" b="1" dirty="0" smtClean="0"/>
              <a:t>AI /</a:t>
            </a:r>
          </a:p>
          <a:p>
            <a:pPr algn="ctr"/>
            <a:r>
              <a:rPr lang="de-DE" sz="1200" b="1" dirty="0" err="1" smtClean="0"/>
              <a:t>Machine</a:t>
            </a:r>
            <a:r>
              <a:rPr lang="de-DE" sz="1200" b="1" dirty="0" smtClean="0"/>
              <a:t> </a:t>
            </a:r>
          </a:p>
          <a:p>
            <a:pPr algn="ctr"/>
            <a:r>
              <a:rPr lang="de-DE" sz="1200" b="1" dirty="0" err="1" smtClean="0"/>
              <a:t>learning</a:t>
            </a:r>
            <a:endParaRPr lang="de-DE" sz="1200" b="1" dirty="0" smtClean="0"/>
          </a:p>
        </p:txBody>
      </p:sp>
      <p:sp>
        <p:nvSpPr>
          <p:cNvPr id="12" name="Textfeld 11"/>
          <p:cNvSpPr txBox="1"/>
          <p:nvPr/>
        </p:nvSpPr>
        <p:spPr>
          <a:xfrm>
            <a:off x="5381924" y="4499641"/>
            <a:ext cx="1662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Knowing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smtClean="0"/>
              <a:t>Knowledge </a:t>
            </a:r>
            <a:r>
              <a:rPr lang="de-DE" sz="1000" dirty="0" err="1" smtClean="0"/>
              <a:t>representation</a:t>
            </a:r>
            <a:endParaRPr lang="de-DE" sz="1000" dirty="0" smtClean="0"/>
          </a:p>
        </p:txBody>
      </p:sp>
      <p:sp>
        <p:nvSpPr>
          <p:cNvPr id="13" name="Textfeld 12"/>
          <p:cNvSpPr txBox="1"/>
          <p:nvPr/>
        </p:nvSpPr>
        <p:spPr>
          <a:xfrm>
            <a:off x="3703864" y="4501945"/>
            <a:ext cx="114967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smtClean="0"/>
              <a:t>Learning</a:t>
            </a:r>
          </a:p>
          <a:p>
            <a:pPr algn="ctr"/>
            <a:endParaRPr lang="de-DE" sz="1000" dirty="0" smtClean="0"/>
          </a:p>
          <a:p>
            <a:pPr algn="ctr"/>
            <a:r>
              <a:rPr lang="de-DE" sz="1000" dirty="0" err="1" smtClean="0"/>
              <a:t>Machine</a:t>
            </a:r>
            <a:r>
              <a:rPr lang="de-DE" sz="1000" dirty="0" smtClean="0"/>
              <a:t> </a:t>
            </a:r>
            <a:r>
              <a:rPr lang="de-DE" sz="1000" dirty="0" err="1" smtClean="0"/>
              <a:t>learning</a:t>
            </a:r>
            <a:r>
              <a:rPr lang="de-DE" sz="1000" dirty="0" smtClean="0"/>
              <a:t>, </a:t>
            </a:r>
          </a:p>
          <a:p>
            <a:pPr algn="ctr"/>
            <a:r>
              <a:rPr lang="de-DE" sz="1000" dirty="0" smtClean="0"/>
              <a:t>Data </a:t>
            </a:r>
            <a:r>
              <a:rPr lang="de-DE" sz="1000" dirty="0" err="1" smtClean="0"/>
              <a:t>mining</a:t>
            </a:r>
            <a:endParaRPr lang="de-DE" sz="1000" dirty="0" smtClean="0"/>
          </a:p>
        </p:txBody>
      </p:sp>
      <p:sp>
        <p:nvSpPr>
          <p:cNvPr id="14" name="Textfeld 13"/>
          <p:cNvSpPr txBox="1"/>
          <p:nvPr/>
        </p:nvSpPr>
        <p:spPr>
          <a:xfrm>
            <a:off x="5515771" y="3111194"/>
            <a:ext cx="1067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Symbolic</a:t>
            </a:r>
            <a:r>
              <a:rPr lang="de-DE" sz="1200" b="1" dirty="0" smtClean="0"/>
              <a:t> AI /</a:t>
            </a:r>
          </a:p>
          <a:p>
            <a:pPr algn="ctr"/>
            <a:r>
              <a:rPr lang="de-DE" sz="1200" b="1" dirty="0" smtClean="0"/>
              <a:t>Knowledge-</a:t>
            </a:r>
          </a:p>
          <a:p>
            <a:pPr algn="ctr"/>
            <a:r>
              <a:rPr lang="de-DE" sz="1200" b="1" dirty="0" err="1" smtClean="0"/>
              <a:t>based</a:t>
            </a:r>
            <a:r>
              <a:rPr lang="de-DE" sz="1200" b="1" dirty="0" smtClean="0"/>
              <a:t> AI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5282289" y="1573411"/>
            <a:ext cx="167225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Reasoning</a:t>
            </a:r>
            <a:endParaRPr lang="de-DE" sz="1200" b="1" dirty="0" smtClean="0"/>
          </a:p>
          <a:p>
            <a:pPr algn="ctr"/>
            <a:endParaRPr lang="de-DE" sz="1000" dirty="0"/>
          </a:p>
          <a:p>
            <a:pPr algn="ctr"/>
            <a:r>
              <a:rPr lang="de-DE" sz="1000" dirty="0" err="1" smtClean="0"/>
              <a:t>Logic</a:t>
            </a:r>
            <a:r>
              <a:rPr lang="de-DE" sz="1000" dirty="0" smtClean="0"/>
              <a:t> </a:t>
            </a:r>
            <a:r>
              <a:rPr lang="de-DE" sz="1000" dirty="0" err="1" smtClean="0"/>
              <a:t>programming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 err="1" smtClean="0"/>
              <a:t>Probabilistic</a:t>
            </a:r>
            <a:r>
              <a:rPr lang="de-DE" sz="1000" dirty="0" smtClean="0"/>
              <a:t> </a:t>
            </a:r>
            <a:r>
              <a:rPr lang="de-DE" sz="1000" dirty="0" err="1" smtClean="0"/>
              <a:t>reasoning</a:t>
            </a:r>
            <a:endParaRPr lang="de-DE" sz="1000" dirty="0" smtClean="0"/>
          </a:p>
          <a:p>
            <a:pPr algn="ctr"/>
            <a:r>
              <a:rPr lang="de-DE" sz="1000" dirty="0" err="1" smtClean="0"/>
              <a:t>Complex</a:t>
            </a:r>
            <a:r>
              <a:rPr lang="de-DE" sz="1000" dirty="0" smtClean="0"/>
              <a:t> </a:t>
            </a:r>
            <a:r>
              <a:rPr lang="de-DE" sz="1000" dirty="0" err="1" smtClean="0"/>
              <a:t>event</a:t>
            </a:r>
            <a:r>
              <a:rPr lang="de-DE" sz="1000" dirty="0" smtClean="0"/>
              <a:t> </a:t>
            </a:r>
            <a:r>
              <a:rPr lang="de-DE" sz="1000" dirty="0" err="1" smtClean="0"/>
              <a:t>processing</a:t>
            </a:r>
            <a:endParaRPr lang="de-DE" sz="1000" dirty="0" smtClean="0"/>
          </a:p>
        </p:txBody>
      </p:sp>
      <p:sp>
        <p:nvSpPr>
          <p:cNvPr id="16" name="Textfeld 15"/>
          <p:cNvSpPr txBox="1"/>
          <p:nvPr/>
        </p:nvSpPr>
        <p:spPr>
          <a:xfrm>
            <a:off x="3468511" y="1690450"/>
            <a:ext cx="168988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Communicating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smtClean="0"/>
              <a:t>Natural </a:t>
            </a:r>
            <a:r>
              <a:rPr lang="de-DE" sz="1000" dirty="0" err="1" smtClean="0"/>
              <a:t>language</a:t>
            </a:r>
            <a:r>
              <a:rPr lang="de-DE" sz="1000" dirty="0" smtClean="0"/>
              <a:t> </a:t>
            </a:r>
            <a:r>
              <a:rPr lang="de-DE" sz="1000" dirty="0" err="1" smtClean="0"/>
              <a:t>processing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/>
              <a:t>Information </a:t>
            </a:r>
            <a:r>
              <a:rPr lang="de-DE" sz="1000" dirty="0" err="1" smtClean="0"/>
              <a:t>retrieval</a:t>
            </a:r>
            <a:endParaRPr lang="de-DE" sz="1000" dirty="0"/>
          </a:p>
        </p:txBody>
      </p:sp>
      <p:sp>
        <p:nvSpPr>
          <p:cNvPr id="17" name="Textfeld 16"/>
          <p:cNvSpPr txBox="1"/>
          <p:nvPr/>
        </p:nvSpPr>
        <p:spPr>
          <a:xfrm>
            <a:off x="2109553" y="2741862"/>
            <a:ext cx="12170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Perceiving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smtClean="0"/>
              <a:t>Computer </a:t>
            </a:r>
            <a:r>
              <a:rPr lang="de-DE" sz="1000" dirty="0" err="1" smtClean="0"/>
              <a:t>vision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 smtClean="0"/>
              <a:t>Sensor </a:t>
            </a:r>
            <a:r>
              <a:rPr lang="de-DE" sz="1000" dirty="0" err="1" smtClean="0"/>
              <a:t>technology</a:t>
            </a:r>
            <a:endParaRPr lang="de-DE" sz="1000" dirty="0" smtClean="0"/>
          </a:p>
        </p:txBody>
      </p:sp>
      <p:sp>
        <p:nvSpPr>
          <p:cNvPr id="18" name="Textfeld 17"/>
          <p:cNvSpPr txBox="1"/>
          <p:nvPr/>
        </p:nvSpPr>
        <p:spPr>
          <a:xfrm>
            <a:off x="7094317" y="2609301"/>
            <a:ext cx="118013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 err="1" smtClean="0"/>
              <a:t>Acting</a:t>
            </a:r>
            <a:endParaRPr lang="de-DE" sz="1200" b="1" dirty="0" smtClean="0"/>
          </a:p>
          <a:p>
            <a:pPr algn="ctr"/>
            <a:endParaRPr lang="de-DE" sz="1000" dirty="0" smtClean="0"/>
          </a:p>
          <a:p>
            <a:pPr algn="ctr"/>
            <a:r>
              <a:rPr lang="de-DE" sz="1000" dirty="0" err="1" smtClean="0"/>
              <a:t>Planning</a:t>
            </a:r>
            <a:r>
              <a:rPr lang="de-DE" sz="1000" dirty="0" smtClean="0"/>
              <a:t>, </a:t>
            </a:r>
          </a:p>
          <a:p>
            <a:pPr algn="ctr"/>
            <a:r>
              <a:rPr lang="de-DE" sz="1000" dirty="0" smtClean="0"/>
              <a:t>Agent </a:t>
            </a:r>
            <a:r>
              <a:rPr lang="de-DE" sz="1000" dirty="0" err="1" smtClean="0"/>
              <a:t>technology</a:t>
            </a:r>
            <a:r>
              <a:rPr lang="de-DE" sz="1000" dirty="0" smtClean="0"/>
              <a:t>,</a:t>
            </a:r>
          </a:p>
          <a:p>
            <a:pPr algn="ctr"/>
            <a:r>
              <a:rPr lang="de-DE" sz="1000" dirty="0" err="1" smtClean="0"/>
              <a:t>Robotics</a:t>
            </a:r>
            <a:endParaRPr lang="de-DE" sz="1000" dirty="0" smtClean="0"/>
          </a:p>
        </p:txBody>
      </p:sp>
      <p:sp>
        <p:nvSpPr>
          <p:cNvPr id="19" name="Pfeil nach oben und unten 18"/>
          <p:cNvSpPr/>
          <p:nvPr/>
        </p:nvSpPr>
        <p:spPr bwMode="auto">
          <a:xfrm>
            <a:off x="1451639" y="1622437"/>
            <a:ext cx="287960" cy="3534765"/>
          </a:xfrm>
          <a:prstGeom prst="upDownArrow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1115520" y="1910546"/>
            <a:ext cx="96019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sz="1200" dirty="0" err="1" smtClean="0"/>
              <a:t>Applying</a:t>
            </a:r>
            <a:r>
              <a:rPr lang="de-DE" sz="1200" dirty="0" smtClean="0"/>
              <a:t> </a:t>
            </a:r>
          </a:p>
          <a:p>
            <a:pPr algn="ctr"/>
            <a:r>
              <a:rPr lang="de-DE" sz="1200" dirty="0" err="1" smtClean="0"/>
              <a:t>intelligence</a:t>
            </a:r>
            <a:endParaRPr lang="de-DE" sz="1200" dirty="0"/>
          </a:p>
        </p:txBody>
      </p:sp>
      <p:sp>
        <p:nvSpPr>
          <p:cNvPr id="21" name="Textfeld 20"/>
          <p:cNvSpPr txBox="1"/>
          <p:nvPr/>
        </p:nvSpPr>
        <p:spPr>
          <a:xfrm>
            <a:off x="1154059" y="4265111"/>
            <a:ext cx="96019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sz="1200" dirty="0" err="1" smtClean="0"/>
              <a:t>Acquiring</a:t>
            </a:r>
            <a:endParaRPr lang="de-DE" sz="1200" dirty="0" smtClean="0"/>
          </a:p>
          <a:p>
            <a:pPr algn="ctr"/>
            <a:r>
              <a:rPr lang="de-DE" sz="1200" dirty="0" err="1" smtClean="0"/>
              <a:t>intelligence</a:t>
            </a:r>
            <a:endParaRPr lang="de-DE" sz="1200" dirty="0"/>
          </a:p>
        </p:txBody>
      </p:sp>
      <p:sp>
        <p:nvSpPr>
          <p:cNvPr id="22" name="Textfeld 21"/>
          <p:cNvSpPr txBox="1"/>
          <p:nvPr/>
        </p:nvSpPr>
        <p:spPr>
          <a:xfrm>
            <a:off x="7524410" y="4318482"/>
            <a:ext cx="1459054" cy="55399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Semantic </a:t>
            </a:r>
            <a:r>
              <a:rPr lang="de-DE" sz="1000" dirty="0" err="1" smtClean="0"/>
              <a:t>networks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Ontologies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Logic</a:t>
            </a:r>
            <a:r>
              <a:rPr lang="de-DE" sz="1000" dirty="0" smtClean="0"/>
              <a:t> </a:t>
            </a:r>
            <a:r>
              <a:rPr lang="de-DE" sz="1000" dirty="0" err="1" smtClean="0"/>
              <a:t>programming</a:t>
            </a:r>
            <a:endParaRPr lang="de-DE" sz="1000" dirty="0"/>
          </a:p>
        </p:txBody>
      </p:sp>
      <p:cxnSp>
        <p:nvCxnSpPr>
          <p:cNvPr id="23" name="Gerader Verbinder 22"/>
          <p:cNvCxnSpPr/>
          <p:nvPr/>
        </p:nvCxnSpPr>
        <p:spPr bwMode="auto">
          <a:xfrm>
            <a:off x="6157603" y="3933070"/>
            <a:ext cx="1366807" cy="385412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24" name="Textfeld 23"/>
          <p:cNvSpPr txBox="1"/>
          <p:nvPr/>
        </p:nvSpPr>
        <p:spPr>
          <a:xfrm>
            <a:off x="1766347" y="5084416"/>
            <a:ext cx="1854995" cy="132343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Artificial</a:t>
            </a:r>
            <a:r>
              <a:rPr lang="de-DE" sz="1000" dirty="0" smtClean="0"/>
              <a:t> </a:t>
            </a:r>
            <a:r>
              <a:rPr lang="de-DE" sz="1000" dirty="0" err="1" smtClean="0"/>
              <a:t>neural</a:t>
            </a:r>
            <a:r>
              <a:rPr lang="de-DE" sz="1000" dirty="0" smtClean="0"/>
              <a:t> </a:t>
            </a:r>
            <a:r>
              <a:rPr lang="de-DE" sz="1000" dirty="0" err="1" smtClean="0"/>
              <a:t>networks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Support </a:t>
            </a:r>
            <a:r>
              <a:rPr lang="de-DE" sz="1000" dirty="0" err="1" smtClean="0"/>
              <a:t>vector</a:t>
            </a:r>
            <a:r>
              <a:rPr lang="de-DE" sz="1000" dirty="0" smtClean="0"/>
              <a:t> </a:t>
            </a:r>
            <a:r>
              <a:rPr lang="de-DE" sz="1000" dirty="0" err="1" smtClean="0"/>
              <a:t>machines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/>
              <a:t>Linear / </a:t>
            </a:r>
            <a:r>
              <a:rPr lang="de-DE" sz="1000" dirty="0" err="1"/>
              <a:t>logistic</a:t>
            </a:r>
            <a:r>
              <a:rPr lang="de-DE" sz="1000" dirty="0"/>
              <a:t> </a:t>
            </a:r>
            <a:r>
              <a:rPr lang="de-DE" sz="1000" dirty="0" err="1"/>
              <a:t>regression</a:t>
            </a:r>
            <a:endParaRPr lang="de-DE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Random </a:t>
            </a:r>
            <a:r>
              <a:rPr lang="de-DE" sz="1000" dirty="0" err="1" smtClean="0"/>
              <a:t>forest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Gradient </a:t>
            </a:r>
            <a:r>
              <a:rPr lang="de-DE" sz="1000" dirty="0" err="1" smtClean="0"/>
              <a:t>boosting</a:t>
            </a:r>
            <a:r>
              <a:rPr lang="de-DE" sz="1000" dirty="0" smtClean="0"/>
              <a:t> </a:t>
            </a:r>
            <a:r>
              <a:rPr lang="de-DE" sz="1000" dirty="0" err="1" smtClean="0"/>
              <a:t>tree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K-</a:t>
            </a:r>
            <a:r>
              <a:rPr lang="de-DE" sz="1000" dirty="0" err="1" smtClean="0"/>
              <a:t>Nearest</a:t>
            </a:r>
            <a:r>
              <a:rPr lang="de-DE" sz="1000" dirty="0" smtClean="0"/>
              <a:t> </a:t>
            </a:r>
            <a:r>
              <a:rPr lang="de-DE" sz="1000" dirty="0" err="1" smtClean="0"/>
              <a:t>neighors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K-</a:t>
            </a:r>
            <a:r>
              <a:rPr lang="de-DE" sz="1000" dirty="0" err="1" smtClean="0"/>
              <a:t>means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Naive </a:t>
            </a:r>
            <a:r>
              <a:rPr lang="de-DE" sz="1000" dirty="0" err="1" smtClean="0"/>
              <a:t>Bayes</a:t>
            </a:r>
            <a:endParaRPr lang="de-DE" sz="1000" dirty="0"/>
          </a:p>
        </p:txBody>
      </p:sp>
      <p:sp>
        <p:nvSpPr>
          <p:cNvPr id="25" name="Textfeld 24"/>
          <p:cNvSpPr txBox="1"/>
          <p:nvPr/>
        </p:nvSpPr>
        <p:spPr>
          <a:xfrm>
            <a:off x="4473636" y="5517261"/>
            <a:ext cx="1955985" cy="70788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Bayes</a:t>
            </a:r>
            <a:r>
              <a:rPr lang="de-DE" sz="1000" dirty="0" smtClean="0"/>
              <a:t> </a:t>
            </a:r>
            <a:r>
              <a:rPr lang="de-DE" sz="1000" dirty="0" err="1" smtClean="0"/>
              <a:t>networks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smtClean="0"/>
              <a:t>Hidden </a:t>
            </a:r>
            <a:r>
              <a:rPr lang="de-DE" sz="1000" dirty="0" err="1" smtClean="0"/>
              <a:t>Markov</a:t>
            </a:r>
            <a:r>
              <a:rPr lang="de-DE" sz="1000" dirty="0" smtClean="0"/>
              <a:t> </a:t>
            </a:r>
            <a:r>
              <a:rPr lang="de-DE" sz="1000" dirty="0" err="1" smtClean="0"/>
              <a:t>models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Decision</a:t>
            </a:r>
            <a:r>
              <a:rPr lang="de-DE" sz="1000" dirty="0" smtClean="0"/>
              <a:t> </a:t>
            </a:r>
            <a:r>
              <a:rPr lang="de-DE" sz="1000" dirty="0" err="1" smtClean="0"/>
              <a:t>tree</a:t>
            </a:r>
            <a:r>
              <a:rPr lang="de-DE" sz="1000" dirty="0" smtClean="0"/>
              <a:t> </a:t>
            </a:r>
            <a:r>
              <a:rPr lang="de-DE" sz="1000" dirty="0" err="1" smtClean="0"/>
              <a:t>learning</a:t>
            </a:r>
            <a:endParaRPr lang="de-DE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 smtClean="0"/>
              <a:t>Inductive</a:t>
            </a:r>
            <a:r>
              <a:rPr lang="de-DE" sz="1000" dirty="0" smtClean="0"/>
              <a:t> </a:t>
            </a:r>
            <a:r>
              <a:rPr lang="de-DE" sz="1000" dirty="0" err="1" smtClean="0"/>
              <a:t>logic</a:t>
            </a:r>
            <a:r>
              <a:rPr lang="de-DE" sz="1000" dirty="0" smtClean="0"/>
              <a:t> </a:t>
            </a:r>
            <a:r>
              <a:rPr lang="de-DE" sz="1000" dirty="0" err="1" smtClean="0"/>
              <a:t>programming</a:t>
            </a:r>
            <a:endParaRPr lang="de-DE" sz="1000" dirty="0"/>
          </a:p>
        </p:txBody>
      </p:sp>
      <p:sp>
        <p:nvSpPr>
          <p:cNvPr id="26" name="Ellipse 25"/>
          <p:cNvSpPr/>
          <p:nvPr/>
        </p:nvSpPr>
        <p:spPr bwMode="auto">
          <a:xfrm>
            <a:off x="6118416" y="3903631"/>
            <a:ext cx="45719" cy="45719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7" name="Ellipse 26"/>
          <p:cNvSpPr/>
          <p:nvPr/>
        </p:nvSpPr>
        <p:spPr bwMode="auto">
          <a:xfrm>
            <a:off x="5247197" y="3492968"/>
            <a:ext cx="45719" cy="45719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sp>
        <p:nvSpPr>
          <p:cNvPr id="28" name="Ellipse 27"/>
          <p:cNvSpPr/>
          <p:nvPr/>
        </p:nvSpPr>
        <p:spPr bwMode="auto">
          <a:xfrm>
            <a:off x="4372417" y="4003206"/>
            <a:ext cx="45719" cy="45719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err="1" smtClean="0">
              <a:ln>
                <a:noFill/>
              </a:ln>
              <a:solidFill>
                <a:schemeClr val="tx1"/>
              </a:solidFill>
              <a:effectLst/>
              <a:latin typeface="HDA DIN Office" pitchFamily="2" charset="0"/>
            </a:endParaRPr>
          </a:p>
        </p:txBody>
      </p:sp>
      <p:cxnSp>
        <p:nvCxnSpPr>
          <p:cNvPr id="29" name="Gerader Verbinder 28"/>
          <p:cNvCxnSpPr/>
          <p:nvPr/>
        </p:nvCxnSpPr>
        <p:spPr bwMode="auto">
          <a:xfrm flipH="1">
            <a:off x="5116320" y="3546096"/>
            <a:ext cx="148081" cy="1954441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0" name="Gerader Verbinder 29"/>
          <p:cNvCxnSpPr>
            <a:endCxn id="24" idx="0"/>
          </p:cNvCxnSpPr>
          <p:nvPr/>
        </p:nvCxnSpPr>
        <p:spPr bwMode="auto">
          <a:xfrm flipH="1">
            <a:off x="2693845" y="4038893"/>
            <a:ext cx="1674721" cy="1045523"/>
          </a:xfrm>
          <a:prstGeom prst="line">
            <a:avLst/>
          </a:prstGeom>
          <a:solidFill>
            <a:srgbClr val="E6911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266533001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8522" t="22868" r="3545" b="11769"/>
          <a:stretch/>
        </p:blipFill>
        <p:spPr>
          <a:xfrm>
            <a:off x="-1476672" y="1628800"/>
            <a:ext cx="11449272" cy="3816424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-2700808" y="5013176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552902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/>
          <a:srcRect l="23368" t="17186" r="9446" b="15924"/>
          <a:stretch/>
        </p:blipFill>
        <p:spPr>
          <a:xfrm>
            <a:off x="1403648" y="1556793"/>
            <a:ext cx="7992888" cy="3816424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-1422666" y="5078165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996794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46497" t="32899" r="16970" b="3401"/>
          <a:stretch/>
        </p:blipFill>
        <p:spPr>
          <a:xfrm>
            <a:off x="1259632" y="116632"/>
            <a:ext cx="6336704" cy="655272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" name="Rechteck 2"/>
          <p:cNvSpPr/>
          <p:nvPr/>
        </p:nvSpPr>
        <p:spPr>
          <a:xfrm>
            <a:off x="-2196752" y="6525344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5571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9940" t="29034" r="7354" b="4370"/>
          <a:stretch/>
        </p:blipFill>
        <p:spPr>
          <a:xfrm>
            <a:off x="-73025" y="1340768"/>
            <a:ext cx="9217025" cy="3888432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-2287271" y="4941168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703912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30719" t="19528" r="21751" b="18077"/>
          <a:stretch/>
        </p:blipFill>
        <p:spPr>
          <a:xfrm>
            <a:off x="755576" y="1844824"/>
            <a:ext cx="7632849" cy="3096344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-2250758" y="4633416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64061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l="21284" t="50000" r="5461" b="10704"/>
          <a:stretch/>
        </p:blipFill>
        <p:spPr>
          <a:xfrm>
            <a:off x="251520" y="2708920"/>
            <a:ext cx="9001001" cy="1512168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-2196752" y="3933056"/>
            <a:ext cx="136455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750146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5004"/>
            <a:ext cx="9144000" cy="530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31314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upload.wikimedia.org/wikipedia/commons/thumb/2/26/Precisionrecall.svg/1024px-Precisionrecall.sv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7" b="37809"/>
          <a:stretch/>
        </p:blipFill>
        <p:spPr bwMode="auto">
          <a:xfrm>
            <a:off x="611560" y="1556792"/>
            <a:ext cx="3301922" cy="347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683568" y="1132563"/>
            <a:ext cx="1774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Actually</a:t>
            </a:r>
            <a:r>
              <a:rPr lang="de-DE" dirty="0" smtClean="0"/>
              <a:t> positive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331660" y="5028043"/>
            <a:ext cx="2009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Predicted</a:t>
            </a:r>
            <a:r>
              <a:rPr lang="de-DE" dirty="0" smtClean="0"/>
              <a:t> positive 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795814" y="4509120"/>
            <a:ext cx="8121967" cy="2793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724021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4067944" y="2348880"/>
            <a:ext cx="1008112" cy="72008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True Positives (TP)</a:t>
            </a:r>
          </a:p>
        </p:txBody>
      </p:sp>
      <p:sp>
        <p:nvSpPr>
          <p:cNvPr id="3" name="Rechteck 2"/>
          <p:cNvSpPr/>
          <p:nvPr/>
        </p:nvSpPr>
        <p:spPr>
          <a:xfrm>
            <a:off x="4067944" y="3068960"/>
            <a:ext cx="1008112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False</a:t>
            </a:r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Negatives (FN)</a:t>
            </a:r>
          </a:p>
        </p:txBody>
      </p:sp>
      <p:sp>
        <p:nvSpPr>
          <p:cNvPr id="4" name="Rechteck 3"/>
          <p:cNvSpPr/>
          <p:nvPr/>
        </p:nvSpPr>
        <p:spPr>
          <a:xfrm>
            <a:off x="5076056" y="2348880"/>
            <a:ext cx="1008112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False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Positives (FP)</a:t>
            </a:r>
          </a:p>
        </p:txBody>
      </p:sp>
      <p:sp>
        <p:nvSpPr>
          <p:cNvPr id="5" name="Rechteck 4"/>
          <p:cNvSpPr/>
          <p:nvPr/>
        </p:nvSpPr>
        <p:spPr>
          <a:xfrm>
            <a:off x="5076056" y="3068960"/>
            <a:ext cx="1008112" cy="72008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True Negatives (TN)</a:t>
            </a:r>
          </a:p>
        </p:txBody>
      </p:sp>
      <p:sp>
        <p:nvSpPr>
          <p:cNvPr id="6" name="Textfeld 5"/>
          <p:cNvSpPr txBox="1"/>
          <p:nvPr/>
        </p:nvSpPr>
        <p:spPr>
          <a:xfrm rot="16200000">
            <a:off x="2544237" y="2915072"/>
            <a:ext cx="1398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Predicted</a:t>
            </a:r>
            <a:r>
              <a:rPr lang="de-DE" sz="1400" dirty="0" smtClean="0"/>
              <a:t> Values</a:t>
            </a:r>
            <a:endParaRPr lang="de-DE" sz="1400" dirty="0"/>
          </a:p>
        </p:txBody>
      </p:sp>
      <p:sp>
        <p:nvSpPr>
          <p:cNvPr id="7" name="Textfeld 6"/>
          <p:cNvSpPr txBox="1"/>
          <p:nvPr/>
        </p:nvSpPr>
        <p:spPr>
          <a:xfrm>
            <a:off x="4494197" y="1570292"/>
            <a:ext cx="1163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Actual</a:t>
            </a:r>
            <a:r>
              <a:rPr lang="de-DE" sz="1400" dirty="0" smtClean="0"/>
              <a:t> Values</a:t>
            </a:r>
            <a:endParaRPr lang="de-DE" sz="1400" dirty="0"/>
          </a:p>
        </p:txBody>
      </p:sp>
      <p:sp>
        <p:nvSpPr>
          <p:cNvPr id="8" name="Textfeld 7"/>
          <p:cNvSpPr txBox="1"/>
          <p:nvPr/>
        </p:nvSpPr>
        <p:spPr>
          <a:xfrm>
            <a:off x="3348445" y="2478087"/>
            <a:ext cx="670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Positive</a:t>
            </a:r>
          </a:p>
          <a:p>
            <a:pPr algn="ctr"/>
            <a:r>
              <a:rPr lang="de-DE" sz="1200" dirty="0" smtClean="0"/>
              <a:t>(1)</a:t>
            </a:r>
            <a:endParaRPr lang="de-DE" sz="1200" dirty="0"/>
          </a:p>
        </p:txBody>
      </p:sp>
      <p:sp>
        <p:nvSpPr>
          <p:cNvPr id="9" name="Textfeld 8"/>
          <p:cNvSpPr txBox="1"/>
          <p:nvPr/>
        </p:nvSpPr>
        <p:spPr>
          <a:xfrm>
            <a:off x="3348444" y="3198167"/>
            <a:ext cx="733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Negative</a:t>
            </a:r>
          </a:p>
          <a:p>
            <a:pPr algn="ctr"/>
            <a:r>
              <a:rPr lang="de-DE" sz="1200" dirty="0" smtClean="0"/>
              <a:t>(0)</a:t>
            </a:r>
            <a:endParaRPr lang="de-DE" sz="1200" dirty="0"/>
          </a:p>
        </p:txBody>
      </p:sp>
      <p:sp>
        <p:nvSpPr>
          <p:cNvPr id="10" name="Textfeld 9"/>
          <p:cNvSpPr txBox="1"/>
          <p:nvPr/>
        </p:nvSpPr>
        <p:spPr>
          <a:xfrm>
            <a:off x="4236683" y="1908160"/>
            <a:ext cx="670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Positive</a:t>
            </a:r>
          </a:p>
          <a:p>
            <a:pPr algn="ctr"/>
            <a:r>
              <a:rPr lang="de-DE" sz="1200" dirty="0" smtClean="0"/>
              <a:t>(1)</a:t>
            </a:r>
            <a:endParaRPr lang="de-DE" sz="1200" dirty="0"/>
          </a:p>
        </p:txBody>
      </p:sp>
      <p:sp>
        <p:nvSpPr>
          <p:cNvPr id="11" name="Textfeld 10"/>
          <p:cNvSpPr txBox="1"/>
          <p:nvPr/>
        </p:nvSpPr>
        <p:spPr>
          <a:xfrm>
            <a:off x="5213345" y="1881118"/>
            <a:ext cx="733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Negative</a:t>
            </a:r>
          </a:p>
          <a:p>
            <a:pPr algn="ctr"/>
            <a:r>
              <a:rPr lang="de-DE" sz="1200" dirty="0" smtClean="0"/>
              <a:t>(0)</a:t>
            </a:r>
            <a:endParaRPr lang="de-DE" sz="1200" dirty="0"/>
          </a:p>
        </p:txBody>
      </p:sp>
      <p:sp>
        <p:nvSpPr>
          <p:cNvPr id="12" name="Rechteck 11"/>
          <p:cNvSpPr/>
          <p:nvPr/>
        </p:nvSpPr>
        <p:spPr>
          <a:xfrm>
            <a:off x="1784755" y="3509680"/>
            <a:ext cx="622869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249692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>
            <a:spLocks/>
          </p:cNvSpPr>
          <p:nvPr/>
        </p:nvSpPr>
        <p:spPr>
          <a:xfrm>
            <a:off x="2195736" y="2637032"/>
            <a:ext cx="1440000" cy="1080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True Positives (TP)</a:t>
            </a:r>
          </a:p>
        </p:txBody>
      </p:sp>
      <p:sp>
        <p:nvSpPr>
          <p:cNvPr id="3" name="Rechteck 2"/>
          <p:cNvSpPr>
            <a:spLocks/>
          </p:cNvSpPr>
          <p:nvPr/>
        </p:nvSpPr>
        <p:spPr>
          <a:xfrm>
            <a:off x="2195736" y="3717032"/>
            <a:ext cx="1440000" cy="108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False</a:t>
            </a:r>
            <a:r>
              <a:rPr lang="de-D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Negatives (FN)</a:t>
            </a:r>
          </a:p>
        </p:txBody>
      </p:sp>
      <p:sp>
        <p:nvSpPr>
          <p:cNvPr id="4" name="Rechteck 3"/>
          <p:cNvSpPr>
            <a:spLocks/>
          </p:cNvSpPr>
          <p:nvPr/>
        </p:nvSpPr>
        <p:spPr>
          <a:xfrm>
            <a:off x="3635736" y="2637032"/>
            <a:ext cx="1440000" cy="108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False</a:t>
            </a:r>
            <a:r>
              <a:rPr lang="de-D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Positives (FP)</a:t>
            </a:r>
          </a:p>
        </p:txBody>
      </p:sp>
      <p:sp>
        <p:nvSpPr>
          <p:cNvPr id="5" name="Rechteck 4"/>
          <p:cNvSpPr>
            <a:spLocks/>
          </p:cNvSpPr>
          <p:nvPr/>
        </p:nvSpPr>
        <p:spPr>
          <a:xfrm>
            <a:off x="3635736" y="3717032"/>
            <a:ext cx="1440000" cy="1080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True Negatives (TN)</a:t>
            </a:r>
          </a:p>
        </p:txBody>
      </p:sp>
      <p:sp>
        <p:nvSpPr>
          <p:cNvPr id="6" name="Textfeld 5"/>
          <p:cNvSpPr txBox="1"/>
          <p:nvPr/>
        </p:nvSpPr>
        <p:spPr>
          <a:xfrm rot="16200000">
            <a:off x="169059" y="3395806"/>
            <a:ext cx="1917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 smtClean="0"/>
              <a:t>Predicted</a:t>
            </a:r>
            <a:r>
              <a:rPr lang="de-DE" sz="2000" dirty="0" smtClean="0"/>
              <a:t> Values</a:t>
            </a:r>
            <a:endParaRPr lang="de-DE" sz="2000" dirty="0"/>
          </a:p>
        </p:txBody>
      </p:sp>
      <p:sp>
        <p:nvSpPr>
          <p:cNvPr id="7" name="Textfeld 6"/>
          <p:cNvSpPr txBox="1"/>
          <p:nvPr/>
        </p:nvSpPr>
        <p:spPr>
          <a:xfrm>
            <a:off x="2915288" y="1652713"/>
            <a:ext cx="15826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 smtClean="0"/>
              <a:t>Actual</a:t>
            </a:r>
            <a:r>
              <a:rPr lang="de-DE" sz="2000" dirty="0" smtClean="0"/>
              <a:t> Values</a:t>
            </a:r>
            <a:endParaRPr lang="de-DE" sz="2000" dirty="0"/>
          </a:p>
        </p:txBody>
      </p:sp>
      <p:sp>
        <p:nvSpPr>
          <p:cNvPr id="8" name="Textfeld 7"/>
          <p:cNvSpPr txBox="1"/>
          <p:nvPr/>
        </p:nvSpPr>
        <p:spPr>
          <a:xfrm>
            <a:off x="1233081" y="3004987"/>
            <a:ext cx="9103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Positive</a:t>
            </a:r>
          </a:p>
          <a:p>
            <a:pPr algn="ctr"/>
            <a:r>
              <a:rPr lang="de-DE" dirty="0" smtClean="0"/>
              <a:t>(1)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186164" y="3713414"/>
            <a:ext cx="10095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Negative</a:t>
            </a:r>
          </a:p>
          <a:p>
            <a:pPr algn="ctr"/>
            <a:r>
              <a:rPr lang="de-DE" dirty="0" smtClean="0"/>
              <a:t>(0)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2659985" y="1962618"/>
            <a:ext cx="9103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Positive</a:t>
            </a:r>
          </a:p>
          <a:p>
            <a:pPr algn="ctr"/>
            <a:r>
              <a:rPr lang="de-DE" dirty="0" smtClean="0"/>
              <a:t>(1)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3634436" y="1963539"/>
            <a:ext cx="10095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Negative</a:t>
            </a:r>
          </a:p>
          <a:p>
            <a:pPr algn="ctr"/>
            <a:r>
              <a:rPr lang="de-DE" dirty="0" smtClean="0"/>
              <a:t>(0)</a:t>
            </a:r>
            <a:endParaRPr lang="de-DE" dirty="0"/>
          </a:p>
        </p:txBody>
      </p:sp>
      <p:pic>
        <p:nvPicPr>
          <p:cNvPr id="13" name="Picture 2" descr="https://upload.wikimedia.org/wikipedia/commons/thumb/2/26/Precisionrecall.svg/1024px-Precisionrecall.sv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7" b="37809"/>
          <a:stretch/>
        </p:blipFill>
        <p:spPr bwMode="auto">
          <a:xfrm>
            <a:off x="6100726" y="1556792"/>
            <a:ext cx="3301922" cy="347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feld 13"/>
          <p:cNvSpPr txBox="1"/>
          <p:nvPr/>
        </p:nvSpPr>
        <p:spPr>
          <a:xfrm>
            <a:off x="6121595" y="1170075"/>
            <a:ext cx="1774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Actually</a:t>
            </a:r>
            <a:r>
              <a:rPr lang="de-DE" dirty="0" smtClean="0"/>
              <a:t> positive 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6820826" y="5028043"/>
            <a:ext cx="2009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Predicted</a:t>
            </a:r>
            <a:r>
              <a:rPr lang="de-DE" dirty="0" smtClean="0"/>
              <a:t> positive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4758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upload.wikimedia.org/wikipedia/commons/b/be/Deep_Blu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1650" y="2276840"/>
            <a:ext cx="2538622" cy="381428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4" descr="http://upload.wikimedia.org/wikipedia/commons/d/dc/Kasparov-29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6019" y="2276840"/>
            <a:ext cx="2548363" cy="382637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hteck 3"/>
          <p:cNvSpPr/>
          <p:nvPr/>
        </p:nvSpPr>
        <p:spPr>
          <a:xfrm>
            <a:off x="287444" y="5805264"/>
            <a:ext cx="8749052" cy="306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4067944" y="2348880"/>
            <a:ext cx="1008112" cy="72008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TP</a:t>
            </a:r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1</a:t>
            </a:r>
          </a:p>
        </p:txBody>
      </p:sp>
      <p:sp>
        <p:nvSpPr>
          <p:cNvPr id="3" name="Rechteck 2"/>
          <p:cNvSpPr/>
          <p:nvPr/>
        </p:nvSpPr>
        <p:spPr>
          <a:xfrm>
            <a:off x="4067944" y="3068960"/>
            <a:ext cx="1008112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FN = 8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076056" y="2348880"/>
            <a:ext cx="1008112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FP</a:t>
            </a:r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1</a:t>
            </a:r>
          </a:p>
        </p:txBody>
      </p:sp>
      <p:sp>
        <p:nvSpPr>
          <p:cNvPr id="5" name="Rechteck 4"/>
          <p:cNvSpPr/>
          <p:nvPr/>
        </p:nvSpPr>
        <p:spPr>
          <a:xfrm>
            <a:off x="5076056" y="3068960"/>
            <a:ext cx="1008112" cy="72008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TN = 90</a:t>
            </a:r>
            <a:endParaRPr lang="de-D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 rot="16200000">
            <a:off x="2514587" y="2915072"/>
            <a:ext cx="1398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Predicted</a:t>
            </a:r>
            <a:r>
              <a:rPr lang="de-DE" sz="1400" dirty="0" smtClean="0"/>
              <a:t> Values</a:t>
            </a:r>
            <a:endParaRPr lang="de-DE" sz="1400" dirty="0"/>
          </a:p>
        </p:txBody>
      </p:sp>
      <p:sp>
        <p:nvSpPr>
          <p:cNvPr id="7" name="Textfeld 6"/>
          <p:cNvSpPr txBox="1"/>
          <p:nvPr/>
        </p:nvSpPr>
        <p:spPr>
          <a:xfrm>
            <a:off x="4494197" y="1570292"/>
            <a:ext cx="1163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Actual</a:t>
            </a:r>
            <a:r>
              <a:rPr lang="de-DE" sz="1400" dirty="0" smtClean="0"/>
              <a:t> Values</a:t>
            </a:r>
            <a:endParaRPr lang="de-DE" sz="1400" dirty="0"/>
          </a:p>
        </p:txBody>
      </p:sp>
      <p:sp>
        <p:nvSpPr>
          <p:cNvPr id="8" name="Textfeld 7"/>
          <p:cNvSpPr txBox="1"/>
          <p:nvPr/>
        </p:nvSpPr>
        <p:spPr>
          <a:xfrm>
            <a:off x="3318795" y="2478087"/>
            <a:ext cx="8164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Malignant</a:t>
            </a:r>
            <a:endParaRPr lang="de-DE" sz="1200" dirty="0"/>
          </a:p>
        </p:txBody>
      </p:sp>
      <p:sp>
        <p:nvSpPr>
          <p:cNvPr id="9" name="Textfeld 8"/>
          <p:cNvSpPr txBox="1"/>
          <p:nvPr/>
        </p:nvSpPr>
        <p:spPr>
          <a:xfrm>
            <a:off x="3318794" y="3198167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Benign</a:t>
            </a:r>
            <a:endParaRPr lang="de-DE" sz="1200" dirty="0"/>
          </a:p>
        </p:txBody>
      </p:sp>
      <p:sp>
        <p:nvSpPr>
          <p:cNvPr id="10" name="Textfeld 9"/>
          <p:cNvSpPr txBox="1"/>
          <p:nvPr/>
        </p:nvSpPr>
        <p:spPr>
          <a:xfrm>
            <a:off x="4236683" y="1908160"/>
            <a:ext cx="8164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Malignant</a:t>
            </a:r>
            <a:endParaRPr lang="de-DE" sz="1200" dirty="0"/>
          </a:p>
        </p:txBody>
      </p:sp>
      <p:sp>
        <p:nvSpPr>
          <p:cNvPr id="11" name="Textfeld 10"/>
          <p:cNvSpPr txBox="1"/>
          <p:nvPr/>
        </p:nvSpPr>
        <p:spPr>
          <a:xfrm>
            <a:off x="5220072" y="1908159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Benign</a:t>
            </a:r>
            <a:endParaRPr lang="de-DE" sz="1200" dirty="0"/>
          </a:p>
        </p:txBody>
      </p:sp>
      <p:sp>
        <p:nvSpPr>
          <p:cNvPr id="12" name="Rechteck 11"/>
          <p:cNvSpPr/>
          <p:nvPr/>
        </p:nvSpPr>
        <p:spPr>
          <a:xfrm>
            <a:off x="1784755" y="3509680"/>
            <a:ext cx="622869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115451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5284036" y="4498145"/>
            <a:ext cx="263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x</a:t>
            </a:r>
            <a:endParaRPr lang="de-DE" sz="1400" dirty="0"/>
          </a:p>
        </p:txBody>
      </p:sp>
      <p:sp>
        <p:nvSpPr>
          <p:cNvPr id="4" name="Textfeld 3"/>
          <p:cNvSpPr txBox="1"/>
          <p:nvPr/>
        </p:nvSpPr>
        <p:spPr>
          <a:xfrm>
            <a:off x="3035341" y="2701505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y</a:t>
            </a:r>
            <a:endParaRPr lang="de-DE" sz="1400" dirty="0"/>
          </a:p>
        </p:txBody>
      </p:sp>
      <p:sp>
        <p:nvSpPr>
          <p:cNvPr id="5" name="Flussdiagramm: Verbindungsstelle 4"/>
          <p:cNvSpPr/>
          <p:nvPr/>
        </p:nvSpPr>
        <p:spPr>
          <a:xfrm>
            <a:off x="3382413" y="459638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lussdiagramm: Verbindungsstelle 5"/>
          <p:cNvSpPr/>
          <p:nvPr/>
        </p:nvSpPr>
        <p:spPr>
          <a:xfrm>
            <a:off x="3675388" y="440854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ussdiagramm: Verbindungsstelle 6"/>
          <p:cNvSpPr/>
          <p:nvPr/>
        </p:nvSpPr>
        <p:spPr>
          <a:xfrm>
            <a:off x="3881698" y="455352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ussdiagramm: Verbindungsstelle 7"/>
          <p:cNvSpPr/>
          <p:nvPr/>
        </p:nvSpPr>
        <p:spPr>
          <a:xfrm>
            <a:off x="3980188" y="432236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lussdiagramm: Verbindungsstelle 11"/>
          <p:cNvSpPr/>
          <p:nvPr/>
        </p:nvSpPr>
        <p:spPr>
          <a:xfrm>
            <a:off x="4240433" y="411662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ussdiagramm: Verbindungsstelle 12"/>
          <p:cNvSpPr/>
          <p:nvPr/>
        </p:nvSpPr>
        <p:spPr>
          <a:xfrm>
            <a:off x="4889369" y="316300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lussdiagramm: Verbindungsstelle 14"/>
          <p:cNvSpPr/>
          <p:nvPr/>
        </p:nvSpPr>
        <p:spPr>
          <a:xfrm>
            <a:off x="4183762" y="440854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lussdiagramm: Verbindungsstelle 18"/>
          <p:cNvSpPr/>
          <p:nvPr/>
        </p:nvSpPr>
        <p:spPr>
          <a:xfrm>
            <a:off x="4515750" y="352114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lussdiagramm: Verbindungsstelle 19"/>
          <p:cNvSpPr/>
          <p:nvPr/>
        </p:nvSpPr>
        <p:spPr>
          <a:xfrm>
            <a:off x="4391670" y="437890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lussdiagramm: Verbindungsstelle 20"/>
          <p:cNvSpPr/>
          <p:nvPr/>
        </p:nvSpPr>
        <p:spPr>
          <a:xfrm>
            <a:off x="4465608" y="410026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lussdiagramm: Verbindungsstelle 22"/>
          <p:cNvSpPr/>
          <p:nvPr/>
        </p:nvSpPr>
        <p:spPr>
          <a:xfrm>
            <a:off x="4843650" y="385530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lussdiagramm: Verbindungsstelle 23"/>
          <p:cNvSpPr/>
          <p:nvPr/>
        </p:nvSpPr>
        <p:spPr>
          <a:xfrm>
            <a:off x="4742189" y="360608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Gerade Verbindung mit Pfeil 28"/>
          <p:cNvCxnSpPr/>
          <p:nvPr/>
        </p:nvCxnSpPr>
        <p:spPr>
          <a:xfrm>
            <a:off x="3221635" y="4672881"/>
            <a:ext cx="2119306" cy="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 flipH="1" flipV="1">
            <a:off x="3279069" y="2717822"/>
            <a:ext cx="280" cy="2015816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fik 30"/>
          <p:cNvPicPr>
            <a:picLocks noChangeAspect="1"/>
          </p:cNvPicPr>
          <p:nvPr/>
        </p:nvPicPr>
        <p:blipFill rotWithShape="1">
          <a:blip r:embed="rId2"/>
          <a:srcRect t="54320"/>
          <a:stretch/>
        </p:blipFill>
        <p:spPr>
          <a:xfrm>
            <a:off x="3275856" y="3068960"/>
            <a:ext cx="2365453" cy="1606879"/>
          </a:xfrm>
          <a:prstGeom prst="rect">
            <a:avLst/>
          </a:prstGeom>
        </p:spPr>
      </p:pic>
      <p:cxnSp>
        <p:nvCxnSpPr>
          <p:cNvPr id="33" name="Gerader Verbinder 32"/>
          <p:cNvCxnSpPr/>
          <p:nvPr/>
        </p:nvCxnSpPr>
        <p:spPr>
          <a:xfrm>
            <a:off x="3698247" y="4454266"/>
            <a:ext cx="0" cy="99260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/>
          <p:cNvCxnSpPr/>
          <p:nvPr/>
        </p:nvCxnSpPr>
        <p:spPr>
          <a:xfrm flipV="1">
            <a:off x="3904557" y="4454266"/>
            <a:ext cx="0" cy="122119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/>
          <p:cNvCxnSpPr/>
          <p:nvPr/>
        </p:nvCxnSpPr>
        <p:spPr>
          <a:xfrm>
            <a:off x="4003047" y="4368081"/>
            <a:ext cx="0" cy="33680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/>
          <p:cNvCxnSpPr/>
          <p:nvPr/>
        </p:nvCxnSpPr>
        <p:spPr>
          <a:xfrm flipH="1" flipV="1">
            <a:off x="4206613" y="4238501"/>
            <a:ext cx="8" cy="192905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/>
          <p:cNvCxnSpPr/>
          <p:nvPr/>
        </p:nvCxnSpPr>
        <p:spPr>
          <a:xfrm flipH="1" flipV="1">
            <a:off x="4412988" y="4040064"/>
            <a:ext cx="1541" cy="361698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/>
          <p:nvPr/>
        </p:nvCxnSpPr>
        <p:spPr>
          <a:xfrm flipV="1">
            <a:off x="4488467" y="3933056"/>
            <a:ext cx="0" cy="190068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/>
          <p:cNvCxnSpPr/>
          <p:nvPr/>
        </p:nvCxnSpPr>
        <p:spPr>
          <a:xfrm>
            <a:off x="4538609" y="3550433"/>
            <a:ext cx="0" cy="350594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/>
          <p:cNvCxnSpPr/>
          <p:nvPr/>
        </p:nvCxnSpPr>
        <p:spPr>
          <a:xfrm flipV="1">
            <a:off x="4866509" y="3429000"/>
            <a:ext cx="0" cy="432048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/>
          <p:cNvCxnSpPr/>
          <p:nvPr/>
        </p:nvCxnSpPr>
        <p:spPr>
          <a:xfrm>
            <a:off x="4912228" y="3185864"/>
            <a:ext cx="0" cy="171128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/>
          <p:cNvSpPr/>
          <p:nvPr/>
        </p:nvSpPr>
        <p:spPr>
          <a:xfrm>
            <a:off x="673037" y="4421719"/>
            <a:ext cx="7272808" cy="19462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95598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475656" y="133525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" name="Rechteck 2"/>
          <p:cNvSpPr/>
          <p:nvPr/>
        </p:nvSpPr>
        <p:spPr>
          <a:xfrm>
            <a:off x="1763688" y="133525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4" name="Rechteck 3"/>
          <p:cNvSpPr/>
          <p:nvPr/>
        </p:nvSpPr>
        <p:spPr>
          <a:xfrm>
            <a:off x="2051720" y="133525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5" name="Rechteck 4"/>
          <p:cNvSpPr/>
          <p:nvPr/>
        </p:nvSpPr>
        <p:spPr>
          <a:xfrm>
            <a:off x="2339752" y="133525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6" name="Rechteck 5"/>
          <p:cNvSpPr/>
          <p:nvPr/>
        </p:nvSpPr>
        <p:spPr>
          <a:xfrm>
            <a:off x="2627784" y="133525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=5</a:t>
            </a:r>
          </a:p>
        </p:txBody>
      </p:sp>
      <p:sp>
        <p:nvSpPr>
          <p:cNvPr id="7" name="Rechteck 6"/>
          <p:cNvSpPr/>
          <p:nvPr/>
        </p:nvSpPr>
        <p:spPr>
          <a:xfrm>
            <a:off x="1475656" y="2055332"/>
            <a:ext cx="288032" cy="2880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763688" y="205533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2051720" y="205533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2339752" y="205533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2627784" y="205533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1475656" y="241537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1763688" y="2415372"/>
            <a:ext cx="288032" cy="2880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2051720" y="241537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hteck 14"/>
          <p:cNvSpPr/>
          <p:nvPr/>
        </p:nvSpPr>
        <p:spPr>
          <a:xfrm>
            <a:off x="2339752" y="241537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2627784" y="241537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1475656" y="2759165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63688" y="2759165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2051720" y="2759165"/>
            <a:ext cx="288032" cy="2880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2339752" y="2759165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hteck 20"/>
          <p:cNvSpPr/>
          <p:nvPr/>
        </p:nvSpPr>
        <p:spPr>
          <a:xfrm>
            <a:off x="2627784" y="2759165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hteck 21"/>
          <p:cNvSpPr/>
          <p:nvPr/>
        </p:nvSpPr>
        <p:spPr>
          <a:xfrm>
            <a:off x="1475656" y="3119205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hteck 22"/>
          <p:cNvSpPr/>
          <p:nvPr/>
        </p:nvSpPr>
        <p:spPr>
          <a:xfrm>
            <a:off x="1763688" y="3119205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2051720" y="3119205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2339752" y="3119205"/>
            <a:ext cx="288032" cy="2880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2627784" y="3119205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1475656" y="349549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1763688" y="349549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2051720" y="349549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hteck 29"/>
          <p:cNvSpPr/>
          <p:nvPr/>
        </p:nvSpPr>
        <p:spPr>
          <a:xfrm>
            <a:off x="2339752" y="3495492"/>
            <a:ext cx="288032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2627784" y="3495492"/>
            <a:ext cx="288032" cy="2880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feld 31"/>
          <p:cNvSpPr txBox="1"/>
          <p:nvPr/>
        </p:nvSpPr>
        <p:spPr>
          <a:xfrm>
            <a:off x="1722941" y="938040"/>
            <a:ext cx="830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k</a:t>
            </a:r>
            <a:r>
              <a:rPr lang="de-DE" dirty="0" smtClean="0"/>
              <a:t> </a:t>
            </a:r>
            <a:r>
              <a:rPr lang="de-DE" dirty="0" err="1" smtClean="0"/>
              <a:t>Folds</a:t>
            </a:r>
            <a:endParaRPr lang="de-DE" dirty="0"/>
          </a:p>
        </p:txBody>
      </p:sp>
      <p:sp>
        <p:nvSpPr>
          <p:cNvPr id="33" name="Textfeld 32"/>
          <p:cNvSpPr txBox="1"/>
          <p:nvPr/>
        </p:nvSpPr>
        <p:spPr>
          <a:xfrm rot="16200000">
            <a:off x="144918" y="2667245"/>
            <a:ext cx="1305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k</a:t>
            </a:r>
            <a:r>
              <a:rPr lang="de-DE" dirty="0" smtClean="0"/>
              <a:t> </a:t>
            </a:r>
            <a:r>
              <a:rPr lang="de-DE" dirty="0" err="1" smtClean="0"/>
              <a:t>Iterations</a:t>
            </a:r>
            <a:endParaRPr lang="de-DE" dirty="0"/>
          </a:p>
        </p:txBody>
      </p:sp>
      <p:sp>
        <p:nvSpPr>
          <p:cNvPr id="34" name="Textfeld 33"/>
          <p:cNvSpPr txBox="1"/>
          <p:nvPr/>
        </p:nvSpPr>
        <p:spPr>
          <a:xfrm>
            <a:off x="2987824" y="2060848"/>
            <a:ext cx="12267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 Performance</a:t>
            </a:r>
            <a:r>
              <a:rPr lang="de-DE" sz="1200" baseline="-25000" dirty="0" smtClean="0">
                <a:sym typeface="Wingdings" panose="05000000000000000000" pitchFamily="2" charset="2"/>
              </a:rPr>
              <a:t>1</a:t>
            </a:r>
            <a:endParaRPr lang="de-DE" sz="1200" baseline="-25000" dirty="0"/>
          </a:p>
        </p:txBody>
      </p:sp>
      <p:sp>
        <p:nvSpPr>
          <p:cNvPr id="35" name="Textfeld 34"/>
          <p:cNvSpPr txBox="1"/>
          <p:nvPr/>
        </p:nvSpPr>
        <p:spPr>
          <a:xfrm>
            <a:off x="2987824" y="2420888"/>
            <a:ext cx="12267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 Performance</a:t>
            </a:r>
            <a:r>
              <a:rPr lang="de-DE" sz="1200" baseline="-25000" dirty="0">
                <a:sym typeface="Wingdings" panose="05000000000000000000" pitchFamily="2" charset="2"/>
              </a:rPr>
              <a:t>2</a:t>
            </a:r>
            <a:endParaRPr lang="de-DE" sz="1200" baseline="-25000" dirty="0"/>
          </a:p>
        </p:txBody>
      </p:sp>
      <p:sp>
        <p:nvSpPr>
          <p:cNvPr id="36" name="Textfeld 35"/>
          <p:cNvSpPr txBox="1"/>
          <p:nvPr/>
        </p:nvSpPr>
        <p:spPr>
          <a:xfrm>
            <a:off x="2987824" y="2780928"/>
            <a:ext cx="12267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 Performance</a:t>
            </a:r>
            <a:r>
              <a:rPr lang="de-DE" sz="1200" baseline="-25000" dirty="0">
                <a:sym typeface="Wingdings" panose="05000000000000000000" pitchFamily="2" charset="2"/>
              </a:rPr>
              <a:t>3</a:t>
            </a:r>
            <a:endParaRPr lang="de-DE" sz="1200" baseline="-25000" dirty="0"/>
          </a:p>
        </p:txBody>
      </p:sp>
      <p:sp>
        <p:nvSpPr>
          <p:cNvPr id="37" name="Textfeld 36"/>
          <p:cNvSpPr txBox="1"/>
          <p:nvPr/>
        </p:nvSpPr>
        <p:spPr>
          <a:xfrm>
            <a:off x="2987824" y="3140968"/>
            <a:ext cx="12267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 Performance</a:t>
            </a:r>
            <a:r>
              <a:rPr lang="de-DE" sz="1200" baseline="-25000" dirty="0">
                <a:sym typeface="Wingdings" panose="05000000000000000000" pitchFamily="2" charset="2"/>
              </a:rPr>
              <a:t>4</a:t>
            </a:r>
            <a:endParaRPr lang="de-DE" sz="1200" baseline="-25000" dirty="0"/>
          </a:p>
        </p:txBody>
      </p:sp>
      <p:sp>
        <p:nvSpPr>
          <p:cNvPr id="38" name="Textfeld 37"/>
          <p:cNvSpPr txBox="1"/>
          <p:nvPr/>
        </p:nvSpPr>
        <p:spPr>
          <a:xfrm>
            <a:off x="2987824" y="3501008"/>
            <a:ext cx="1221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 </a:t>
            </a:r>
            <a:r>
              <a:rPr lang="de-DE" sz="1200" dirty="0" err="1" smtClean="0">
                <a:sym typeface="Wingdings" panose="05000000000000000000" pitchFamily="2" charset="2"/>
              </a:rPr>
              <a:t>Performance</a:t>
            </a:r>
            <a:r>
              <a:rPr lang="de-DE" sz="1200" baseline="-25000" dirty="0" err="1">
                <a:sym typeface="Wingdings" panose="05000000000000000000" pitchFamily="2" charset="2"/>
              </a:rPr>
              <a:t>k</a:t>
            </a:r>
            <a:endParaRPr lang="de-DE" sz="1200" baseline="-25000" dirty="0"/>
          </a:p>
        </p:txBody>
      </p:sp>
      <p:sp>
        <p:nvSpPr>
          <p:cNvPr id="39" name="Textfeld 38"/>
          <p:cNvSpPr txBox="1"/>
          <p:nvPr/>
        </p:nvSpPr>
        <p:spPr>
          <a:xfrm>
            <a:off x="1044909" y="2060848"/>
            <a:ext cx="3736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1st</a:t>
            </a:r>
            <a:endParaRPr lang="de-DE" sz="1200" baseline="-25000" dirty="0"/>
          </a:p>
        </p:txBody>
      </p:sp>
      <p:sp>
        <p:nvSpPr>
          <p:cNvPr id="40" name="Textfeld 39"/>
          <p:cNvSpPr txBox="1"/>
          <p:nvPr/>
        </p:nvSpPr>
        <p:spPr>
          <a:xfrm>
            <a:off x="1044909" y="2420888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2nd</a:t>
            </a:r>
            <a:endParaRPr lang="de-DE" sz="1200" baseline="-25000" dirty="0"/>
          </a:p>
        </p:txBody>
      </p:sp>
      <p:sp>
        <p:nvSpPr>
          <p:cNvPr id="41" name="Textfeld 40"/>
          <p:cNvSpPr txBox="1"/>
          <p:nvPr/>
        </p:nvSpPr>
        <p:spPr>
          <a:xfrm>
            <a:off x="1044909" y="2778487"/>
            <a:ext cx="3941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3rd</a:t>
            </a:r>
            <a:endParaRPr lang="de-DE" sz="1200" baseline="-25000" dirty="0"/>
          </a:p>
        </p:txBody>
      </p:sp>
      <p:sp>
        <p:nvSpPr>
          <p:cNvPr id="42" name="Textfeld 41"/>
          <p:cNvSpPr txBox="1"/>
          <p:nvPr/>
        </p:nvSpPr>
        <p:spPr>
          <a:xfrm>
            <a:off x="1044909" y="3140968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4th</a:t>
            </a:r>
            <a:endParaRPr lang="de-DE" sz="1200" baseline="-25000" dirty="0"/>
          </a:p>
        </p:txBody>
      </p:sp>
      <p:sp>
        <p:nvSpPr>
          <p:cNvPr id="43" name="Textfeld 42"/>
          <p:cNvSpPr txBox="1"/>
          <p:nvPr/>
        </p:nvSpPr>
        <p:spPr>
          <a:xfrm>
            <a:off x="1004708" y="3503449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>
                <a:sym typeface="Wingdings" panose="05000000000000000000" pitchFamily="2" charset="2"/>
              </a:rPr>
              <a:t>k=5th</a:t>
            </a:r>
            <a:endParaRPr lang="de-DE" sz="1200" baseline="-25000" dirty="0"/>
          </a:p>
        </p:txBody>
      </p:sp>
      <p:sp>
        <p:nvSpPr>
          <p:cNvPr id="44" name="Geschweifte Klammer rechts 43"/>
          <p:cNvSpPr/>
          <p:nvPr/>
        </p:nvSpPr>
        <p:spPr>
          <a:xfrm>
            <a:off x="4309133" y="2127340"/>
            <a:ext cx="107929" cy="1650667"/>
          </a:xfrm>
          <a:prstGeom prst="rightBrac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feld 44"/>
              <p:cNvSpPr txBox="1"/>
              <p:nvPr/>
            </p:nvSpPr>
            <p:spPr>
              <a:xfrm>
                <a:off x="4367025" y="2640475"/>
                <a:ext cx="2759666" cy="7384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𝑃𝑒𝑟𝑓𝑜𝑟𝑚𝑎𝑛𝑐𝑒</m:t>
                      </m:r>
                      <m:r>
                        <a:rPr lang="pt-BR" sz="120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=</m:t>
                      </m:r>
                      <m:f>
                        <m:fPr>
                          <m:ctrlPr>
                            <a:rPr lang="pt-BR" sz="120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fPr>
                        <m:num>
                          <m:r>
                            <a:rPr lang="de-DE" sz="1200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1</m:t>
                          </m:r>
                        </m:num>
                        <m:den>
                          <m:r>
                            <a:rPr lang="de-DE" sz="1200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𝑘</m:t>
                          </m:r>
                        </m:den>
                      </m:f>
                      <m:r>
                        <a:rPr lang="de-DE" sz="1200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pt-BR" sz="120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naryPr>
                        <m:sub>
                          <m:r>
                            <a:rPr lang="de-DE" sz="1200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𝑖</m:t>
                          </m:r>
                          <m:r>
                            <a:rPr lang="pt-BR" sz="120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=</m:t>
                          </m:r>
                          <m:r>
                            <a:rPr lang="de-DE" sz="1200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1</m:t>
                          </m:r>
                        </m:sub>
                        <m:sup>
                          <m:r>
                            <a:rPr lang="de-DE" sz="1200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de-DE" sz="1200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</m:ctrlPr>
                            </m:sSubPr>
                            <m:e>
                              <m:r>
                                <a:rPr lang="de-DE" sz="1200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𝑃𝑒𝑟𝑓𝑜𝑟𝑚𝑎𝑛𝑐𝑒</m:t>
                              </m:r>
                            </m:e>
                            <m:sub>
                              <m:r>
                                <a:rPr lang="de-DE" sz="1200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de-DE" sz="1200" baseline="-25000" dirty="0"/>
              </a:p>
              <a:p>
                <a:endParaRPr lang="de-DE" sz="1200" baseline="-25000" dirty="0"/>
              </a:p>
            </p:txBody>
          </p:sp>
        </mc:Choice>
        <mc:Fallback xmlns="">
          <p:sp>
            <p:nvSpPr>
              <p:cNvPr id="45" name="Textfeld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7025" y="2640475"/>
                <a:ext cx="2759666" cy="73847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Abgerundete rechteckige Legende 46"/>
          <p:cNvSpPr/>
          <p:nvPr/>
        </p:nvSpPr>
        <p:spPr>
          <a:xfrm>
            <a:off x="826536" y="1689992"/>
            <a:ext cx="792088" cy="216024"/>
          </a:xfrm>
          <a:prstGeom prst="wedgeRoundRectCallout">
            <a:avLst>
              <a:gd name="adj1" fmla="val 47309"/>
              <a:gd name="adj2" fmla="val 119820"/>
              <a:gd name="adj3" fmla="val 16667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endParaRPr lang="de-DE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Geschweifte Klammer rechts 47"/>
          <p:cNvSpPr/>
          <p:nvPr/>
        </p:nvSpPr>
        <p:spPr>
          <a:xfrm rot="16200000">
            <a:off x="2288101" y="1427617"/>
            <a:ext cx="103301" cy="1152128"/>
          </a:xfrm>
          <a:prstGeom prst="rightBrac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Abgerundete rechteckige Legende 48"/>
          <p:cNvSpPr/>
          <p:nvPr/>
        </p:nvSpPr>
        <p:spPr>
          <a:xfrm>
            <a:off x="2014668" y="1695292"/>
            <a:ext cx="1078025" cy="216024"/>
          </a:xfrm>
          <a:prstGeom prst="wedgeRoundRectCallout">
            <a:avLst>
              <a:gd name="adj1" fmla="val -20068"/>
              <a:gd name="adj2" fmla="val 65439"/>
              <a:gd name="adj3" fmla="val 16667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</a:t>
            </a:r>
            <a:r>
              <a:rPr lang="de-DE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endParaRPr lang="de-DE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26901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mit Pfeil 8"/>
          <p:cNvCxnSpPr/>
          <p:nvPr/>
        </p:nvCxnSpPr>
        <p:spPr>
          <a:xfrm>
            <a:off x="1475656" y="5805264"/>
            <a:ext cx="4511195" cy="249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/>
          <p:nvPr/>
        </p:nvCxnSpPr>
        <p:spPr>
          <a:xfrm flipV="1">
            <a:off x="1547664" y="1052736"/>
            <a:ext cx="0" cy="482400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6045754" y="5651376"/>
            <a:ext cx="263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x</a:t>
            </a:r>
            <a:endParaRPr lang="de-DE" sz="1400" dirty="0"/>
          </a:p>
        </p:txBody>
      </p:sp>
      <p:sp>
        <p:nvSpPr>
          <p:cNvPr id="13" name="Textfeld 12"/>
          <p:cNvSpPr txBox="1"/>
          <p:nvPr/>
        </p:nvSpPr>
        <p:spPr>
          <a:xfrm>
            <a:off x="1115896" y="980728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y</a:t>
            </a:r>
            <a:endParaRPr lang="de-DE" sz="1400" dirty="0"/>
          </a:p>
        </p:txBody>
      </p:sp>
      <p:sp>
        <p:nvSpPr>
          <p:cNvPr id="15" name="Bogen 14"/>
          <p:cNvSpPr/>
          <p:nvPr/>
        </p:nvSpPr>
        <p:spPr>
          <a:xfrm rot="10800000" flipH="1">
            <a:off x="-1134634" y="-4779912"/>
            <a:ext cx="5220580" cy="10585176"/>
          </a:xfrm>
          <a:prstGeom prst="arc">
            <a:avLst>
              <a:gd name="adj1" fmla="val 16266246"/>
              <a:gd name="adj2" fmla="val 19445240"/>
            </a:avLst>
          </a:prstGeom>
          <a:ln w="127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lussdiagramm: Verbindungsstelle 15"/>
          <p:cNvSpPr/>
          <p:nvPr/>
        </p:nvSpPr>
        <p:spPr>
          <a:xfrm>
            <a:off x="1665032" y="572876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lussdiagramm: Verbindungsstelle 16"/>
          <p:cNvSpPr/>
          <p:nvPr/>
        </p:nvSpPr>
        <p:spPr>
          <a:xfrm>
            <a:off x="1958007" y="554093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lussdiagramm: Verbindungsstelle 17"/>
          <p:cNvSpPr/>
          <p:nvPr/>
        </p:nvSpPr>
        <p:spPr>
          <a:xfrm>
            <a:off x="2164317" y="568590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lussdiagramm: Verbindungsstelle 18"/>
          <p:cNvSpPr/>
          <p:nvPr/>
        </p:nvSpPr>
        <p:spPr>
          <a:xfrm>
            <a:off x="2262807" y="545474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lussdiagramm: Verbindungsstelle 19"/>
          <p:cNvSpPr/>
          <p:nvPr/>
        </p:nvSpPr>
        <p:spPr>
          <a:xfrm>
            <a:off x="3848490" y="314940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lussdiagramm: Verbindungsstelle 20"/>
          <p:cNvSpPr/>
          <p:nvPr/>
        </p:nvSpPr>
        <p:spPr>
          <a:xfrm>
            <a:off x="3474998" y="356994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lussdiagramm: Verbindungsstelle 21"/>
          <p:cNvSpPr/>
          <p:nvPr/>
        </p:nvSpPr>
        <p:spPr>
          <a:xfrm>
            <a:off x="3425754" y="416866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lussdiagramm: Verbindungsstelle 22"/>
          <p:cNvSpPr/>
          <p:nvPr/>
        </p:nvSpPr>
        <p:spPr>
          <a:xfrm>
            <a:off x="2523052" y="524900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lussdiagramm: Verbindungsstelle 23"/>
          <p:cNvSpPr/>
          <p:nvPr/>
        </p:nvSpPr>
        <p:spPr>
          <a:xfrm>
            <a:off x="3171988" y="429538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lussdiagramm: Verbindungsstelle 24"/>
          <p:cNvSpPr/>
          <p:nvPr/>
        </p:nvSpPr>
        <p:spPr>
          <a:xfrm>
            <a:off x="4038162" y="267976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lussdiagramm: Verbindungsstelle 25"/>
          <p:cNvSpPr/>
          <p:nvPr/>
        </p:nvSpPr>
        <p:spPr>
          <a:xfrm>
            <a:off x="2466381" y="554093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lussdiagramm: Verbindungsstelle 26"/>
          <p:cNvSpPr/>
          <p:nvPr/>
        </p:nvSpPr>
        <p:spPr>
          <a:xfrm>
            <a:off x="3923928" y="298070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lussdiagramm: Verbindungsstelle 27"/>
          <p:cNvSpPr/>
          <p:nvPr/>
        </p:nvSpPr>
        <p:spPr>
          <a:xfrm>
            <a:off x="3802771" y="257779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Flussdiagramm: Verbindungsstelle 28"/>
          <p:cNvSpPr/>
          <p:nvPr/>
        </p:nvSpPr>
        <p:spPr>
          <a:xfrm>
            <a:off x="3779912" y="336042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Flussdiagramm: Verbindungsstelle 29"/>
          <p:cNvSpPr/>
          <p:nvPr/>
        </p:nvSpPr>
        <p:spPr>
          <a:xfrm>
            <a:off x="2748227" y="465352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Flussdiagramm: Verbindungsstelle 30"/>
          <p:cNvSpPr/>
          <p:nvPr/>
        </p:nvSpPr>
        <p:spPr>
          <a:xfrm>
            <a:off x="2674289" y="551128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Flussdiagramm: Verbindungsstelle 31"/>
          <p:cNvSpPr/>
          <p:nvPr/>
        </p:nvSpPr>
        <p:spPr>
          <a:xfrm>
            <a:off x="2748227" y="523264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Flussdiagramm: Verbindungsstelle 32"/>
          <p:cNvSpPr/>
          <p:nvPr/>
        </p:nvSpPr>
        <p:spPr>
          <a:xfrm>
            <a:off x="2826689" y="498862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Flussdiagramm: Verbindungsstelle 33"/>
          <p:cNvSpPr/>
          <p:nvPr/>
        </p:nvSpPr>
        <p:spPr>
          <a:xfrm>
            <a:off x="3126269" y="498769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Flussdiagramm: Verbindungsstelle 34"/>
          <p:cNvSpPr/>
          <p:nvPr/>
        </p:nvSpPr>
        <p:spPr>
          <a:xfrm>
            <a:off x="3024808" y="473846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lussdiagramm: Verbindungsstelle 35"/>
          <p:cNvSpPr/>
          <p:nvPr/>
        </p:nvSpPr>
        <p:spPr>
          <a:xfrm>
            <a:off x="3347864" y="463709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Flussdiagramm: Verbindungsstelle 36"/>
          <p:cNvSpPr/>
          <p:nvPr/>
        </p:nvSpPr>
        <p:spPr>
          <a:xfrm>
            <a:off x="3370723" y="388767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Flussdiagramm: Verbindungsstelle 37"/>
          <p:cNvSpPr/>
          <p:nvPr/>
        </p:nvSpPr>
        <p:spPr>
          <a:xfrm>
            <a:off x="3578323" y="388767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Flussdiagramm: Verbindungsstelle 38"/>
          <p:cNvSpPr/>
          <p:nvPr/>
        </p:nvSpPr>
        <p:spPr>
          <a:xfrm>
            <a:off x="3707904" y="376770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60422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mit Pfeil 8"/>
          <p:cNvCxnSpPr/>
          <p:nvPr/>
        </p:nvCxnSpPr>
        <p:spPr>
          <a:xfrm>
            <a:off x="1475656" y="5805264"/>
            <a:ext cx="4511195" cy="249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/>
          <p:nvPr/>
        </p:nvCxnSpPr>
        <p:spPr>
          <a:xfrm flipV="1">
            <a:off x="1547664" y="1052736"/>
            <a:ext cx="0" cy="4824536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6045754" y="5651376"/>
            <a:ext cx="263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x</a:t>
            </a:r>
            <a:endParaRPr lang="de-DE" sz="1400" dirty="0"/>
          </a:p>
        </p:txBody>
      </p:sp>
      <p:sp>
        <p:nvSpPr>
          <p:cNvPr id="13" name="Textfeld 12"/>
          <p:cNvSpPr txBox="1"/>
          <p:nvPr/>
        </p:nvSpPr>
        <p:spPr>
          <a:xfrm>
            <a:off x="1115896" y="980728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y</a:t>
            </a:r>
            <a:endParaRPr lang="de-DE" sz="1400" dirty="0"/>
          </a:p>
        </p:txBody>
      </p:sp>
      <p:sp>
        <p:nvSpPr>
          <p:cNvPr id="16" name="Flussdiagramm: Verbindungsstelle 15"/>
          <p:cNvSpPr/>
          <p:nvPr/>
        </p:nvSpPr>
        <p:spPr>
          <a:xfrm>
            <a:off x="1665032" y="572876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lussdiagramm: Verbindungsstelle 16"/>
          <p:cNvSpPr/>
          <p:nvPr/>
        </p:nvSpPr>
        <p:spPr>
          <a:xfrm>
            <a:off x="1958007" y="554093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lussdiagramm: Verbindungsstelle 17"/>
          <p:cNvSpPr/>
          <p:nvPr/>
        </p:nvSpPr>
        <p:spPr>
          <a:xfrm>
            <a:off x="2164317" y="568590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lussdiagramm: Verbindungsstelle 18"/>
          <p:cNvSpPr/>
          <p:nvPr/>
        </p:nvSpPr>
        <p:spPr>
          <a:xfrm>
            <a:off x="2262807" y="545474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lussdiagramm: Verbindungsstelle 19"/>
          <p:cNvSpPr/>
          <p:nvPr/>
        </p:nvSpPr>
        <p:spPr>
          <a:xfrm>
            <a:off x="3848490" y="314940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lussdiagramm: Verbindungsstelle 20"/>
          <p:cNvSpPr/>
          <p:nvPr/>
        </p:nvSpPr>
        <p:spPr>
          <a:xfrm>
            <a:off x="3474998" y="356994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lussdiagramm: Verbindungsstelle 21"/>
          <p:cNvSpPr/>
          <p:nvPr/>
        </p:nvSpPr>
        <p:spPr>
          <a:xfrm>
            <a:off x="3425754" y="416866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lussdiagramm: Verbindungsstelle 22"/>
          <p:cNvSpPr/>
          <p:nvPr/>
        </p:nvSpPr>
        <p:spPr>
          <a:xfrm>
            <a:off x="2523052" y="524900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lussdiagramm: Verbindungsstelle 23"/>
          <p:cNvSpPr/>
          <p:nvPr/>
        </p:nvSpPr>
        <p:spPr>
          <a:xfrm>
            <a:off x="3171988" y="429538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lussdiagramm: Verbindungsstelle 24"/>
          <p:cNvSpPr/>
          <p:nvPr/>
        </p:nvSpPr>
        <p:spPr>
          <a:xfrm>
            <a:off x="4038162" y="267976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lussdiagramm: Verbindungsstelle 25"/>
          <p:cNvSpPr/>
          <p:nvPr/>
        </p:nvSpPr>
        <p:spPr>
          <a:xfrm>
            <a:off x="2466381" y="554093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lussdiagramm: Verbindungsstelle 26"/>
          <p:cNvSpPr/>
          <p:nvPr/>
        </p:nvSpPr>
        <p:spPr>
          <a:xfrm>
            <a:off x="3923928" y="298070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lussdiagramm: Verbindungsstelle 27"/>
          <p:cNvSpPr/>
          <p:nvPr/>
        </p:nvSpPr>
        <p:spPr>
          <a:xfrm>
            <a:off x="3802771" y="257779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Flussdiagramm: Verbindungsstelle 28"/>
          <p:cNvSpPr/>
          <p:nvPr/>
        </p:nvSpPr>
        <p:spPr>
          <a:xfrm>
            <a:off x="3779912" y="336042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Flussdiagramm: Verbindungsstelle 29"/>
          <p:cNvSpPr/>
          <p:nvPr/>
        </p:nvSpPr>
        <p:spPr>
          <a:xfrm>
            <a:off x="2748227" y="465352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Flussdiagramm: Verbindungsstelle 30"/>
          <p:cNvSpPr/>
          <p:nvPr/>
        </p:nvSpPr>
        <p:spPr>
          <a:xfrm>
            <a:off x="2674289" y="551128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Flussdiagramm: Verbindungsstelle 31"/>
          <p:cNvSpPr/>
          <p:nvPr/>
        </p:nvSpPr>
        <p:spPr>
          <a:xfrm>
            <a:off x="2748227" y="523264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Flussdiagramm: Verbindungsstelle 32"/>
          <p:cNvSpPr/>
          <p:nvPr/>
        </p:nvSpPr>
        <p:spPr>
          <a:xfrm>
            <a:off x="2826689" y="498862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Flussdiagramm: Verbindungsstelle 33"/>
          <p:cNvSpPr/>
          <p:nvPr/>
        </p:nvSpPr>
        <p:spPr>
          <a:xfrm>
            <a:off x="3126269" y="498769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Flussdiagramm: Verbindungsstelle 34"/>
          <p:cNvSpPr/>
          <p:nvPr/>
        </p:nvSpPr>
        <p:spPr>
          <a:xfrm>
            <a:off x="3024808" y="473846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lussdiagramm: Verbindungsstelle 35"/>
          <p:cNvSpPr/>
          <p:nvPr/>
        </p:nvSpPr>
        <p:spPr>
          <a:xfrm>
            <a:off x="3347864" y="463709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Flussdiagramm: Verbindungsstelle 36"/>
          <p:cNvSpPr/>
          <p:nvPr/>
        </p:nvSpPr>
        <p:spPr>
          <a:xfrm>
            <a:off x="3370723" y="388767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Flussdiagramm: Verbindungsstelle 37"/>
          <p:cNvSpPr/>
          <p:nvPr/>
        </p:nvSpPr>
        <p:spPr>
          <a:xfrm>
            <a:off x="3578323" y="388767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Flussdiagramm: Verbindungsstelle 38"/>
          <p:cNvSpPr/>
          <p:nvPr/>
        </p:nvSpPr>
        <p:spPr>
          <a:xfrm>
            <a:off x="3707904" y="376770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Gerader Verbinder 2"/>
          <p:cNvCxnSpPr/>
          <p:nvPr/>
        </p:nvCxnSpPr>
        <p:spPr>
          <a:xfrm flipV="1">
            <a:off x="1475656" y="3149408"/>
            <a:ext cx="3240360" cy="2439832"/>
          </a:xfrm>
          <a:prstGeom prst="line">
            <a:avLst/>
          </a:prstGeom>
          <a:ln w="127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90229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mit Pfeil 8"/>
          <p:cNvCxnSpPr/>
          <p:nvPr/>
        </p:nvCxnSpPr>
        <p:spPr>
          <a:xfrm>
            <a:off x="1475656" y="5805264"/>
            <a:ext cx="4511195" cy="249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/>
          <p:nvPr/>
        </p:nvCxnSpPr>
        <p:spPr>
          <a:xfrm flipV="1">
            <a:off x="1547664" y="1052736"/>
            <a:ext cx="0" cy="4824536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6045754" y="5651376"/>
            <a:ext cx="263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x</a:t>
            </a:r>
            <a:endParaRPr lang="de-DE" sz="1400" dirty="0"/>
          </a:p>
        </p:txBody>
      </p:sp>
      <p:sp>
        <p:nvSpPr>
          <p:cNvPr id="13" name="Textfeld 12"/>
          <p:cNvSpPr txBox="1"/>
          <p:nvPr/>
        </p:nvSpPr>
        <p:spPr>
          <a:xfrm>
            <a:off x="1115896" y="980728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y</a:t>
            </a:r>
            <a:endParaRPr lang="de-DE" sz="1400" dirty="0"/>
          </a:p>
        </p:txBody>
      </p:sp>
      <p:sp>
        <p:nvSpPr>
          <p:cNvPr id="16" name="Flussdiagramm: Verbindungsstelle 15"/>
          <p:cNvSpPr/>
          <p:nvPr/>
        </p:nvSpPr>
        <p:spPr>
          <a:xfrm>
            <a:off x="1665032" y="572876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lussdiagramm: Verbindungsstelle 16"/>
          <p:cNvSpPr/>
          <p:nvPr/>
        </p:nvSpPr>
        <p:spPr>
          <a:xfrm>
            <a:off x="1958007" y="554093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lussdiagramm: Verbindungsstelle 17"/>
          <p:cNvSpPr/>
          <p:nvPr/>
        </p:nvSpPr>
        <p:spPr>
          <a:xfrm>
            <a:off x="2164317" y="568590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lussdiagramm: Verbindungsstelle 18"/>
          <p:cNvSpPr/>
          <p:nvPr/>
        </p:nvSpPr>
        <p:spPr>
          <a:xfrm>
            <a:off x="2262807" y="545474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lussdiagramm: Verbindungsstelle 19"/>
          <p:cNvSpPr/>
          <p:nvPr/>
        </p:nvSpPr>
        <p:spPr>
          <a:xfrm>
            <a:off x="3848490" y="314940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lussdiagramm: Verbindungsstelle 20"/>
          <p:cNvSpPr/>
          <p:nvPr/>
        </p:nvSpPr>
        <p:spPr>
          <a:xfrm>
            <a:off x="3474998" y="356994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lussdiagramm: Verbindungsstelle 21"/>
          <p:cNvSpPr/>
          <p:nvPr/>
        </p:nvSpPr>
        <p:spPr>
          <a:xfrm>
            <a:off x="3425754" y="416866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lussdiagramm: Verbindungsstelle 22"/>
          <p:cNvSpPr/>
          <p:nvPr/>
        </p:nvSpPr>
        <p:spPr>
          <a:xfrm>
            <a:off x="2523052" y="524900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lussdiagramm: Verbindungsstelle 23"/>
          <p:cNvSpPr/>
          <p:nvPr/>
        </p:nvSpPr>
        <p:spPr>
          <a:xfrm>
            <a:off x="3171988" y="429538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lussdiagramm: Verbindungsstelle 24"/>
          <p:cNvSpPr/>
          <p:nvPr/>
        </p:nvSpPr>
        <p:spPr>
          <a:xfrm>
            <a:off x="4038162" y="267976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lussdiagramm: Verbindungsstelle 25"/>
          <p:cNvSpPr/>
          <p:nvPr/>
        </p:nvSpPr>
        <p:spPr>
          <a:xfrm>
            <a:off x="2466381" y="554093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lussdiagramm: Verbindungsstelle 26"/>
          <p:cNvSpPr/>
          <p:nvPr/>
        </p:nvSpPr>
        <p:spPr>
          <a:xfrm>
            <a:off x="3923928" y="298070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lussdiagramm: Verbindungsstelle 27"/>
          <p:cNvSpPr/>
          <p:nvPr/>
        </p:nvSpPr>
        <p:spPr>
          <a:xfrm>
            <a:off x="3802771" y="257779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Flussdiagramm: Verbindungsstelle 28"/>
          <p:cNvSpPr/>
          <p:nvPr/>
        </p:nvSpPr>
        <p:spPr>
          <a:xfrm>
            <a:off x="3779912" y="336042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Flussdiagramm: Verbindungsstelle 29"/>
          <p:cNvSpPr/>
          <p:nvPr/>
        </p:nvSpPr>
        <p:spPr>
          <a:xfrm>
            <a:off x="2748227" y="465352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Flussdiagramm: Verbindungsstelle 30"/>
          <p:cNvSpPr/>
          <p:nvPr/>
        </p:nvSpPr>
        <p:spPr>
          <a:xfrm>
            <a:off x="2674289" y="551128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Flussdiagramm: Verbindungsstelle 31"/>
          <p:cNvSpPr/>
          <p:nvPr/>
        </p:nvSpPr>
        <p:spPr>
          <a:xfrm>
            <a:off x="2748227" y="523264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Flussdiagramm: Verbindungsstelle 32"/>
          <p:cNvSpPr/>
          <p:nvPr/>
        </p:nvSpPr>
        <p:spPr>
          <a:xfrm>
            <a:off x="2826689" y="498862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Flussdiagramm: Verbindungsstelle 33"/>
          <p:cNvSpPr/>
          <p:nvPr/>
        </p:nvSpPr>
        <p:spPr>
          <a:xfrm>
            <a:off x="3126269" y="498769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Flussdiagramm: Verbindungsstelle 34"/>
          <p:cNvSpPr/>
          <p:nvPr/>
        </p:nvSpPr>
        <p:spPr>
          <a:xfrm>
            <a:off x="3024808" y="473846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lussdiagramm: Verbindungsstelle 35"/>
          <p:cNvSpPr/>
          <p:nvPr/>
        </p:nvSpPr>
        <p:spPr>
          <a:xfrm>
            <a:off x="3347864" y="463709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Flussdiagramm: Verbindungsstelle 36"/>
          <p:cNvSpPr/>
          <p:nvPr/>
        </p:nvSpPr>
        <p:spPr>
          <a:xfrm>
            <a:off x="3370723" y="388767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Flussdiagramm: Verbindungsstelle 37"/>
          <p:cNvSpPr/>
          <p:nvPr/>
        </p:nvSpPr>
        <p:spPr>
          <a:xfrm>
            <a:off x="3578323" y="388767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Flussdiagramm: Verbindungsstelle 38"/>
          <p:cNvSpPr/>
          <p:nvPr/>
        </p:nvSpPr>
        <p:spPr>
          <a:xfrm>
            <a:off x="3707904" y="376770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Freihandform 1"/>
          <p:cNvSpPr/>
          <p:nvPr/>
        </p:nvSpPr>
        <p:spPr>
          <a:xfrm>
            <a:off x="1554866" y="2476982"/>
            <a:ext cx="2565721" cy="3325793"/>
          </a:xfrm>
          <a:custGeom>
            <a:avLst/>
            <a:gdLst>
              <a:gd name="connsiteX0" fmla="*/ 0 w 2565721"/>
              <a:gd name="connsiteY0" fmla="*/ 3325793 h 3325793"/>
              <a:gd name="connsiteX1" fmla="*/ 135038 w 2565721"/>
              <a:gd name="connsiteY1" fmla="*/ 3279494 h 3325793"/>
              <a:gd name="connsiteX2" fmla="*/ 412830 w 2565721"/>
              <a:gd name="connsiteY2" fmla="*/ 3102015 h 3325793"/>
              <a:gd name="connsiteX3" fmla="*/ 625033 w 2565721"/>
              <a:gd name="connsiteY3" fmla="*/ 3237053 h 3325793"/>
              <a:gd name="connsiteX4" fmla="*/ 706056 w 2565721"/>
              <a:gd name="connsiteY4" fmla="*/ 3017134 h 3325793"/>
              <a:gd name="connsiteX5" fmla="*/ 914400 w 2565721"/>
              <a:gd name="connsiteY5" fmla="*/ 3102015 h 3325793"/>
              <a:gd name="connsiteX6" fmla="*/ 964557 w 2565721"/>
              <a:gd name="connsiteY6" fmla="*/ 2812648 h 3325793"/>
              <a:gd name="connsiteX7" fmla="*/ 1130461 w 2565721"/>
              <a:gd name="connsiteY7" fmla="*/ 3020993 h 3325793"/>
              <a:gd name="connsiteX8" fmla="*/ 1192192 w 2565721"/>
              <a:gd name="connsiteY8" fmla="*/ 2766350 h 3325793"/>
              <a:gd name="connsiteX9" fmla="*/ 1277073 w 2565721"/>
              <a:gd name="connsiteY9" fmla="*/ 2530998 h 3325793"/>
              <a:gd name="connsiteX10" fmla="*/ 1358096 w 2565721"/>
              <a:gd name="connsiteY10" fmla="*/ 2241631 h 3325793"/>
              <a:gd name="connsiteX11" fmla="*/ 1574157 w 2565721"/>
              <a:gd name="connsiteY11" fmla="*/ 2530998 h 3325793"/>
              <a:gd name="connsiteX12" fmla="*/ 1659038 w 2565721"/>
              <a:gd name="connsiteY12" fmla="*/ 1871241 h 3325793"/>
              <a:gd name="connsiteX13" fmla="*/ 1863524 w 2565721"/>
              <a:gd name="connsiteY13" fmla="*/ 2145175 h 3325793"/>
              <a:gd name="connsiteX14" fmla="*/ 1878957 w 2565721"/>
              <a:gd name="connsiteY14" fmla="*/ 1655180 h 3325793"/>
              <a:gd name="connsiteX15" fmla="*/ 1925256 w 2565721"/>
              <a:gd name="connsiteY15" fmla="*/ 1304081 h 3325793"/>
              <a:gd name="connsiteX16" fmla="*/ 2048719 w 2565721"/>
              <a:gd name="connsiteY16" fmla="*/ 1408253 h 3325793"/>
              <a:gd name="connsiteX17" fmla="*/ 2176040 w 2565721"/>
              <a:gd name="connsiteY17" fmla="*/ 1315656 h 3325793"/>
              <a:gd name="connsiteX18" fmla="*/ 2272496 w 2565721"/>
              <a:gd name="connsiteY18" fmla="*/ 142755 h 3325793"/>
              <a:gd name="connsiteX19" fmla="*/ 2388243 w 2565721"/>
              <a:gd name="connsiteY19" fmla="*/ 493853 h 3325793"/>
              <a:gd name="connsiteX20" fmla="*/ 2565721 w 2565721"/>
              <a:gd name="connsiteY20" fmla="*/ 0 h 3325793"/>
              <a:gd name="connsiteX21" fmla="*/ 2565721 w 2565721"/>
              <a:gd name="connsiteY21" fmla="*/ 0 h 332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565721" h="3325793">
                <a:moveTo>
                  <a:pt x="0" y="3325793"/>
                </a:moveTo>
                <a:cubicBezTo>
                  <a:pt x="33116" y="3321291"/>
                  <a:pt x="66233" y="3316790"/>
                  <a:pt x="135038" y="3279494"/>
                </a:cubicBezTo>
                <a:cubicBezTo>
                  <a:pt x="203843" y="3242198"/>
                  <a:pt x="331164" y="3109088"/>
                  <a:pt x="412830" y="3102015"/>
                </a:cubicBezTo>
                <a:cubicBezTo>
                  <a:pt x="494496" y="3094942"/>
                  <a:pt x="576162" y="3251200"/>
                  <a:pt x="625033" y="3237053"/>
                </a:cubicBezTo>
                <a:cubicBezTo>
                  <a:pt x="673904" y="3222906"/>
                  <a:pt x="657828" y="3039640"/>
                  <a:pt x="706056" y="3017134"/>
                </a:cubicBezTo>
                <a:cubicBezTo>
                  <a:pt x="754284" y="2994628"/>
                  <a:pt x="871317" y="3136096"/>
                  <a:pt x="914400" y="3102015"/>
                </a:cubicBezTo>
                <a:cubicBezTo>
                  <a:pt x="957483" y="3067934"/>
                  <a:pt x="928547" y="2826152"/>
                  <a:pt x="964557" y="2812648"/>
                </a:cubicBezTo>
                <a:cubicBezTo>
                  <a:pt x="1000567" y="2799144"/>
                  <a:pt x="1092522" y="3028709"/>
                  <a:pt x="1130461" y="3020993"/>
                </a:cubicBezTo>
                <a:cubicBezTo>
                  <a:pt x="1168400" y="3013277"/>
                  <a:pt x="1167757" y="2848016"/>
                  <a:pt x="1192192" y="2766350"/>
                </a:cubicBezTo>
                <a:cubicBezTo>
                  <a:pt x="1216627" y="2684684"/>
                  <a:pt x="1249422" y="2618451"/>
                  <a:pt x="1277073" y="2530998"/>
                </a:cubicBezTo>
                <a:cubicBezTo>
                  <a:pt x="1304724" y="2443545"/>
                  <a:pt x="1308582" y="2241631"/>
                  <a:pt x="1358096" y="2241631"/>
                </a:cubicBezTo>
                <a:cubicBezTo>
                  <a:pt x="1407610" y="2241631"/>
                  <a:pt x="1524000" y="2592730"/>
                  <a:pt x="1574157" y="2530998"/>
                </a:cubicBezTo>
                <a:cubicBezTo>
                  <a:pt x="1624314" y="2469266"/>
                  <a:pt x="1610810" y="1935545"/>
                  <a:pt x="1659038" y="1871241"/>
                </a:cubicBezTo>
                <a:cubicBezTo>
                  <a:pt x="1707266" y="1806937"/>
                  <a:pt x="1826871" y="2181185"/>
                  <a:pt x="1863524" y="2145175"/>
                </a:cubicBezTo>
                <a:cubicBezTo>
                  <a:pt x="1900177" y="2109165"/>
                  <a:pt x="1868668" y="1795362"/>
                  <a:pt x="1878957" y="1655180"/>
                </a:cubicBezTo>
                <a:cubicBezTo>
                  <a:pt x="1889246" y="1514998"/>
                  <a:pt x="1896962" y="1345235"/>
                  <a:pt x="1925256" y="1304081"/>
                </a:cubicBezTo>
                <a:cubicBezTo>
                  <a:pt x="1953550" y="1262927"/>
                  <a:pt x="2006922" y="1406324"/>
                  <a:pt x="2048719" y="1408253"/>
                </a:cubicBezTo>
                <a:cubicBezTo>
                  <a:pt x="2090516" y="1410182"/>
                  <a:pt x="2138744" y="1526572"/>
                  <a:pt x="2176040" y="1315656"/>
                </a:cubicBezTo>
                <a:cubicBezTo>
                  <a:pt x="2213336" y="1104740"/>
                  <a:pt x="2237129" y="279722"/>
                  <a:pt x="2272496" y="142755"/>
                </a:cubicBezTo>
                <a:cubicBezTo>
                  <a:pt x="2307863" y="5788"/>
                  <a:pt x="2339372" y="517645"/>
                  <a:pt x="2388243" y="493853"/>
                </a:cubicBezTo>
                <a:cubicBezTo>
                  <a:pt x="2437114" y="470061"/>
                  <a:pt x="2565721" y="0"/>
                  <a:pt x="2565721" y="0"/>
                </a:cubicBezTo>
                <a:lnTo>
                  <a:pt x="2565721" y="0"/>
                </a:ln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207242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mit Pfeil 8"/>
          <p:cNvCxnSpPr/>
          <p:nvPr/>
        </p:nvCxnSpPr>
        <p:spPr>
          <a:xfrm>
            <a:off x="1475656" y="5805264"/>
            <a:ext cx="4511195" cy="249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/>
          <p:nvPr/>
        </p:nvCxnSpPr>
        <p:spPr>
          <a:xfrm flipV="1">
            <a:off x="1547664" y="1052736"/>
            <a:ext cx="0" cy="4824536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6045754" y="5651376"/>
            <a:ext cx="263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x</a:t>
            </a:r>
            <a:endParaRPr lang="de-DE" sz="1400" dirty="0"/>
          </a:p>
        </p:txBody>
      </p:sp>
      <p:sp>
        <p:nvSpPr>
          <p:cNvPr id="13" name="Textfeld 12"/>
          <p:cNvSpPr txBox="1"/>
          <p:nvPr/>
        </p:nvSpPr>
        <p:spPr>
          <a:xfrm>
            <a:off x="1115896" y="980728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y</a:t>
            </a:r>
            <a:endParaRPr lang="de-DE" sz="1400" dirty="0"/>
          </a:p>
        </p:txBody>
      </p:sp>
      <p:sp>
        <p:nvSpPr>
          <p:cNvPr id="16" name="Flussdiagramm: Verbindungsstelle 15"/>
          <p:cNvSpPr/>
          <p:nvPr/>
        </p:nvSpPr>
        <p:spPr>
          <a:xfrm>
            <a:off x="1665032" y="572876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lussdiagramm: Verbindungsstelle 16"/>
          <p:cNvSpPr/>
          <p:nvPr/>
        </p:nvSpPr>
        <p:spPr>
          <a:xfrm>
            <a:off x="1958007" y="554093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lussdiagramm: Verbindungsstelle 17"/>
          <p:cNvSpPr/>
          <p:nvPr/>
        </p:nvSpPr>
        <p:spPr>
          <a:xfrm>
            <a:off x="2164317" y="568590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lussdiagramm: Verbindungsstelle 18"/>
          <p:cNvSpPr/>
          <p:nvPr/>
        </p:nvSpPr>
        <p:spPr>
          <a:xfrm>
            <a:off x="2262807" y="545474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lussdiagramm: Verbindungsstelle 19"/>
          <p:cNvSpPr/>
          <p:nvPr/>
        </p:nvSpPr>
        <p:spPr>
          <a:xfrm>
            <a:off x="3848490" y="314940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lussdiagramm: Verbindungsstelle 20"/>
          <p:cNvSpPr/>
          <p:nvPr/>
        </p:nvSpPr>
        <p:spPr>
          <a:xfrm>
            <a:off x="3474998" y="356994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lussdiagramm: Verbindungsstelle 21"/>
          <p:cNvSpPr/>
          <p:nvPr/>
        </p:nvSpPr>
        <p:spPr>
          <a:xfrm>
            <a:off x="3425754" y="416866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lussdiagramm: Verbindungsstelle 22"/>
          <p:cNvSpPr/>
          <p:nvPr/>
        </p:nvSpPr>
        <p:spPr>
          <a:xfrm>
            <a:off x="2523052" y="524900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lussdiagramm: Verbindungsstelle 23"/>
          <p:cNvSpPr/>
          <p:nvPr/>
        </p:nvSpPr>
        <p:spPr>
          <a:xfrm>
            <a:off x="3171988" y="429538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lussdiagramm: Verbindungsstelle 24"/>
          <p:cNvSpPr/>
          <p:nvPr/>
        </p:nvSpPr>
        <p:spPr>
          <a:xfrm>
            <a:off x="4038162" y="267976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lussdiagramm: Verbindungsstelle 25"/>
          <p:cNvSpPr/>
          <p:nvPr/>
        </p:nvSpPr>
        <p:spPr>
          <a:xfrm>
            <a:off x="2466381" y="554093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lussdiagramm: Verbindungsstelle 26"/>
          <p:cNvSpPr/>
          <p:nvPr/>
        </p:nvSpPr>
        <p:spPr>
          <a:xfrm>
            <a:off x="3923928" y="298070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lussdiagramm: Verbindungsstelle 27"/>
          <p:cNvSpPr/>
          <p:nvPr/>
        </p:nvSpPr>
        <p:spPr>
          <a:xfrm>
            <a:off x="3802771" y="257779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Flussdiagramm: Verbindungsstelle 28"/>
          <p:cNvSpPr/>
          <p:nvPr/>
        </p:nvSpPr>
        <p:spPr>
          <a:xfrm>
            <a:off x="3779912" y="336042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Flussdiagramm: Verbindungsstelle 29"/>
          <p:cNvSpPr/>
          <p:nvPr/>
        </p:nvSpPr>
        <p:spPr>
          <a:xfrm>
            <a:off x="2748227" y="465352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Flussdiagramm: Verbindungsstelle 30"/>
          <p:cNvSpPr/>
          <p:nvPr/>
        </p:nvSpPr>
        <p:spPr>
          <a:xfrm>
            <a:off x="2674289" y="551128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Flussdiagramm: Verbindungsstelle 31"/>
          <p:cNvSpPr/>
          <p:nvPr/>
        </p:nvSpPr>
        <p:spPr>
          <a:xfrm>
            <a:off x="2748227" y="523264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Flussdiagramm: Verbindungsstelle 32"/>
          <p:cNvSpPr/>
          <p:nvPr/>
        </p:nvSpPr>
        <p:spPr>
          <a:xfrm>
            <a:off x="2826689" y="498862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Flussdiagramm: Verbindungsstelle 33"/>
          <p:cNvSpPr/>
          <p:nvPr/>
        </p:nvSpPr>
        <p:spPr>
          <a:xfrm>
            <a:off x="3126269" y="498769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Flussdiagramm: Verbindungsstelle 34"/>
          <p:cNvSpPr/>
          <p:nvPr/>
        </p:nvSpPr>
        <p:spPr>
          <a:xfrm>
            <a:off x="3024808" y="473846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lussdiagramm: Verbindungsstelle 35"/>
          <p:cNvSpPr/>
          <p:nvPr/>
        </p:nvSpPr>
        <p:spPr>
          <a:xfrm>
            <a:off x="3347864" y="463709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Flussdiagramm: Verbindungsstelle 36"/>
          <p:cNvSpPr/>
          <p:nvPr/>
        </p:nvSpPr>
        <p:spPr>
          <a:xfrm>
            <a:off x="3370723" y="388767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Flussdiagramm: Verbindungsstelle 37"/>
          <p:cNvSpPr/>
          <p:nvPr/>
        </p:nvSpPr>
        <p:spPr>
          <a:xfrm>
            <a:off x="3578323" y="388767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Flussdiagramm: Verbindungsstelle 38"/>
          <p:cNvSpPr/>
          <p:nvPr/>
        </p:nvSpPr>
        <p:spPr>
          <a:xfrm>
            <a:off x="3707904" y="3767702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91632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5148344" y="5955322"/>
            <a:ext cx="263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x</a:t>
            </a:r>
            <a:endParaRPr lang="de-DE" sz="1400" dirty="0"/>
          </a:p>
        </p:txBody>
      </p:sp>
      <p:sp>
        <p:nvSpPr>
          <p:cNvPr id="5" name="Textfeld 4"/>
          <p:cNvSpPr txBox="1"/>
          <p:nvPr/>
        </p:nvSpPr>
        <p:spPr>
          <a:xfrm>
            <a:off x="1117470" y="2489065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y</a:t>
            </a:r>
            <a:endParaRPr lang="de-DE" sz="1400" dirty="0"/>
          </a:p>
        </p:txBody>
      </p:sp>
      <p:sp>
        <p:nvSpPr>
          <p:cNvPr id="6" name="Bogen 5"/>
          <p:cNvSpPr/>
          <p:nvPr/>
        </p:nvSpPr>
        <p:spPr>
          <a:xfrm rot="10800000" flipH="1">
            <a:off x="-1133060" y="-4475966"/>
            <a:ext cx="5220580" cy="10585176"/>
          </a:xfrm>
          <a:prstGeom prst="arc">
            <a:avLst>
              <a:gd name="adj1" fmla="val 16266246"/>
              <a:gd name="adj2" fmla="val 19445240"/>
            </a:avLst>
          </a:prstGeom>
          <a:ln w="127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lussdiagramm: Verbindungsstelle 6"/>
          <p:cNvSpPr/>
          <p:nvPr/>
        </p:nvSpPr>
        <p:spPr>
          <a:xfrm>
            <a:off x="1666606" y="603271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ussdiagramm: Verbindungsstelle 7"/>
          <p:cNvSpPr/>
          <p:nvPr/>
        </p:nvSpPr>
        <p:spPr>
          <a:xfrm>
            <a:off x="1959581" y="584487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lussdiagramm: Verbindungsstelle 8"/>
          <p:cNvSpPr/>
          <p:nvPr/>
        </p:nvSpPr>
        <p:spPr>
          <a:xfrm>
            <a:off x="2165891" y="598985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lussdiagramm: Verbindungsstelle 9"/>
          <p:cNvSpPr/>
          <p:nvPr/>
        </p:nvSpPr>
        <p:spPr>
          <a:xfrm>
            <a:off x="2264381" y="575869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lussdiagramm: Verbindungsstelle 10"/>
          <p:cNvSpPr/>
          <p:nvPr/>
        </p:nvSpPr>
        <p:spPr>
          <a:xfrm>
            <a:off x="3850064" y="345335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lussdiagramm: Verbindungsstelle 11"/>
          <p:cNvSpPr/>
          <p:nvPr/>
        </p:nvSpPr>
        <p:spPr>
          <a:xfrm>
            <a:off x="3476572" y="387388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ussdiagramm: Verbindungsstelle 12"/>
          <p:cNvSpPr/>
          <p:nvPr/>
        </p:nvSpPr>
        <p:spPr>
          <a:xfrm>
            <a:off x="3427328" y="447261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lussdiagramm: Verbindungsstelle 13"/>
          <p:cNvSpPr/>
          <p:nvPr/>
        </p:nvSpPr>
        <p:spPr>
          <a:xfrm>
            <a:off x="2524626" y="555295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lussdiagramm: Verbindungsstelle 14"/>
          <p:cNvSpPr/>
          <p:nvPr/>
        </p:nvSpPr>
        <p:spPr>
          <a:xfrm>
            <a:off x="3173562" y="459933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lussdiagramm: Verbindungsstelle 15"/>
          <p:cNvSpPr/>
          <p:nvPr/>
        </p:nvSpPr>
        <p:spPr>
          <a:xfrm>
            <a:off x="4039736" y="298371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lussdiagramm: Verbindungsstelle 16"/>
          <p:cNvSpPr/>
          <p:nvPr/>
        </p:nvSpPr>
        <p:spPr>
          <a:xfrm>
            <a:off x="2467955" y="584487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lussdiagramm: Verbindungsstelle 17"/>
          <p:cNvSpPr/>
          <p:nvPr/>
        </p:nvSpPr>
        <p:spPr>
          <a:xfrm>
            <a:off x="3925502" y="328465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lussdiagramm: Verbindungsstelle 18"/>
          <p:cNvSpPr/>
          <p:nvPr/>
        </p:nvSpPr>
        <p:spPr>
          <a:xfrm>
            <a:off x="3804345" y="288173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lussdiagramm: Verbindungsstelle 19"/>
          <p:cNvSpPr/>
          <p:nvPr/>
        </p:nvSpPr>
        <p:spPr>
          <a:xfrm>
            <a:off x="3781486" y="366436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lussdiagramm: Verbindungsstelle 20"/>
          <p:cNvSpPr/>
          <p:nvPr/>
        </p:nvSpPr>
        <p:spPr>
          <a:xfrm>
            <a:off x="2749801" y="495747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lussdiagramm: Verbindungsstelle 21"/>
          <p:cNvSpPr/>
          <p:nvPr/>
        </p:nvSpPr>
        <p:spPr>
          <a:xfrm>
            <a:off x="2675863" y="581523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lussdiagramm: Verbindungsstelle 22"/>
          <p:cNvSpPr/>
          <p:nvPr/>
        </p:nvSpPr>
        <p:spPr>
          <a:xfrm>
            <a:off x="2749801" y="553659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lussdiagramm: Verbindungsstelle 23"/>
          <p:cNvSpPr/>
          <p:nvPr/>
        </p:nvSpPr>
        <p:spPr>
          <a:xfrm>
            <a:off x="2828263" y="529256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lussdiagramm: Verbindungsstelle 24"/>
          <p:cNvSpPr/>
          <p:nvPr/>
        </p:nvSpPr>
        <p:spPr>
          <a:xfrm>
            <a:off x="3127843" y="529163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lussdiagramm: Verbindungsstelle 25"/>
          <p:cNvSpPr/>
          <p:nvPr/>
        </p:nvSpPr>
        <p:spPr>
          <a:xfrm>
            <a:off x="3026382" y="504241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lussdiagramm: Verbindungsstelle 26"/>
          <p:cNvSpPr/>
          <p:nvPr/>
        </p:nvSpPr>
        <p:spPr>
          <a:xfrm>
            <a:off x="3349438" y="494104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lussdiagramm: Verbindungsstelle 27"/>
          <p:cNvSpPr/>
          <p:nvPr/>
        </p:nvSpPr>
        <p:spPr>
          <a:xfrm>
            <a:off x="3372297" y="419162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Flussdiagramm: Verbindungsstelle 28"/>
          <p:cNvSpPr/>
          <p:nvPr/>
        </p:nvSpPr>
        <p:spPr>
          <a:xfrm>
            <a:off x="3579897" y="419162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Flussdiagramm: Verbindungsstelle 29"/>
          <p:cNvSpPr/>
          <p:nvPr/>
        </p:nvSpPr>
        <p:spPr>
          <a:xfrm>
            <a:off x="3709478" y="407164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feld 32"/>
          <p:cNvSpPr txBox="1"/>
          <p:nvPr/>
        </p:nvSpPr>
        <p:spPr>
          <a:xfrm>
            <a:off x="10252136" y="5955322"/>
            <a:ext cx="263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x</a:t>
            </a:r>
            <a:endParaRPr lang="de-DE" sz="1400" dirty="0"/>
          </a:p>
        </p:txBody>
      </p:sp>
      <p:sp>
        <p:nvSpPr>
          <p:cNvPr id="34" name="Textfeld 33"/>
          <p:cNvSpPr txBox="1"/>
          <p:nvPr/>
        </p:nvSpPr>
        <p:spPr>
          <a:xfrm>
            <a:off x="6221262" y="2489065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y</a:t>
            </a:r>
            <a:endParaRPr lang="de-DE" sz="1400" dirty="0"/>
          </a:p>
        </p:txBody>
      </p:sp>
      <p:sp>
        <p:nvSpPr>
          <p:cNvPr id="35" name="Flussdiagramm: Verbindungsstelle 34"/>
          <p:cNvSpPr/>
          <p:nvPr/>
        </p:nvSpPr>
        <p:spPr>
          <a:xfrm>
            <a:off x="6770398" y="603271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lussdiagramm: Verbindungsstelle 35"/>
          <p:cNvSpPr/>
          <p:nvPr/>
        </p:nvSpPr>
        <p:spPr>
          <a:xfrm>
            <a:off x="7063373" y="584487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Flussdiagramm: Verbindungsstelle 36"/>
          <p:cNvSpPr/>
          <p:nvPr/>
        </p:nvSpPr>
        <p:spPr>
          <a:xfrm>
            <a:off x="7269683" y="598985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Flussdiagramm: Verbindungsstelle 37"/>
          <p:cNvSpPr/>
          <p:nvPr/>
        </p:nvSpPr>
        <p:spPr>
          <a:xfrm>
            <a:off x="7368173" y="575869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Flussdiagramm: Verbindungsstelle 38"/>
          <p:cNvSpPr/>
          <p:nvPr/>
        </p:nvSpPr>
        <p:spPr>
          <a:xfrm>
            <a:off x="8953856" y="345335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Flussdiagramm: Verbindungsstelle 39"/>
          <p:cNvSpPr/>
          <p:nvPr/>
        </p:nvSpPr>
        <p:spPr>
          <a:xfrm>
            <a:off x="8580364" y="387388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Flussdiagramm: Verbindungsstelle 40"/>
          <p:cNvSpPr/>
          <p:nvPr/>
        </p:nvSpPr>
        <p:spPr>
          <a:xfrm>
            <a:off x="8531120" y="447261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Flussdiagramm: Verbindungsstelle 41"/>
          <p:cNvSpPr/>
          <p:nvPr/>
        </p:nvSpPr>
        <p:spPr>
          <a:xfrm>
            <a:off x="7628418" y="555295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Flussdiagramm: Verbindungsstelle 42"/>
          <p:cNvSpPr/>
          <p:nvPr/>
        </p:nvSpPr>
        <p:spPr>
          <a:xfrm>
            <a:off x="8277354" y="459933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Flussdiagramm: Verbindungsstelle 43"/>
          <p:cNvSpPr/>
          <p:nvPr/>
        </p:nvSpPr>
        <p:spPr>
          <a:xfrm>
            <a:off x="9143528" y="298371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Flussdiagramm: Verbindungsstelle 44"/>
          <p:cNvSpPr/>
          <p:nvPr/>
        </p:nvSpPr>
        <p:spPr>
          <a:xfrm>
            <a:off x="7571747" y="584487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lussdiagramm: Verbindungsstelle 45"/>
          <p:cNvSpPr/>
          <p:nvPr/>
        </p:nvSpPr>
        <p:spPr>
          <a:xfrm>
            <a:off x="9029294" y="328465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Flussdiagramm: Verbindungsstelle 46"/>
          <p:cNvSpPr/>
          <p:nvPr/>
        </p:nvSpPr>
        <p:spPr>
          <a:xfrm>
            <a:off x="8908137" y="288173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Flussdiagramm: Verbindungsstelle 47"/>
          <p:cNvSpPr/>
          <p:nvPr/>
        </p:nvSpPr>
        <p:spPr>
          <a:xfrm>
            <a:off x="8885278" y="366436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Flussdiagramm: Verbindungsstelle 48"/>
          <p:cNvSpPr/>
          <p:nvPr/>
        </p:nvSpPr>
        <p:spPr>
          <a:xfrm>
            <a:off x="7853593" y="495747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Flussdiagramm: Verbindungsstelle 49"/>
          <p:cNvSpPr/>
          <p:nvPr/>
        </p:nvSpPr>
        <p:spPr>
          <a:xfrm>
            <a:off x="7779655" y="581523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lussdiagramm: Verbindungsstelle 50"/>
          <p:cNvSpPr/>
          <p:nvPr/>
        </p:nvSpPr>
        <p:spPr>
          <a:xfrm>
            <a:off x="7853593" y="553659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Flussdiagramm: Verbindungsstelle 51"/>
          <p:cNvSpPr/>
          <p:nvPr/>
        </p:nvSpPr>
        <p:spPr>
          <a:xfrm>
            <a:off x="7932055" y="529256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Flussdiagramm: Verbindungsstelle 52"/>
          <p:cNvSpPr/>
          <p:nvPr/>
        </p:nvSpPr>
        <p:spPr>
          <a:xfrm>
            <a:off x="8231635" y="529163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Flussdiagramm: Verbindungsstelle 53"/>
          <p:cNvSpPr/>
          <p:nvPr/>
        </p:nvSpPr>
        <p:spPr>
          <a:xfrm>
            <a:off x="8130174" y="504241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Flussdiagramm: Verbindungsstelle 54"/>
          <p:cNvSpPr/>
          <p:nvPr/>
        </p:nvSpPr>
        <p:spPr>
          <a:xfrm>
            <a:off x="8453230" y="494104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Flussdiagramm: Verbindungsstelle 55"/>
          <p:cNvSpPr/>
          <p:nvPr/>
        </p:nvSpPr>
        <p:spPr>
          <a:xfrm>
            <a:off x="8476089" y="419162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Flussdiagramm: Verbindungsstelle 56"/>
          <p:cNvSpPr/>
          <p:nvPr/>
        </p:nvSpPr>
        <p:spPr>
          <a:xfrm>
            <a:off x="8683689" y="419162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Flussdiagramm: Verbindungsstelle 57"/>
          <p:cNvSpPr/>
          <p:nvPr/>
        </p:nvSpPr>
        <p:spPr>
          <a:xfrm>
            <a:off x="8813270" y="407164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9" name="Gerader Verbinder 58"/>
          <p:cNvCxnSpPr/>
          <p:nvPr/>
        </p:nvCxnSpPr>
        <p:spPr>
          <a:xfrm flipV="1">
            <a:off x="6581022" y="3453354"/>
            <a:ext cx="3240360" cy="2439832"/>
          </a:xfrm>
          <a:prstGeom prst="line">
            <a:avLst/>
          </a:prstGeom>
          <a:ln w="127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feld 61"/>
          <p:cNvSpPr txBox="1"/>
          <p:nvPr/>
        </p:nvSpPr>
        <p:spPr>
          <a:xfrm>
            <a:off x="15796752" y="5955322"/>
            <a:ext cx="263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x</a:t>
            </a:r>
            <a:endParaRPr lang="de-DE" sz="1400" dirty="0"/>
          </a:p>
        </p:txBody>
      </p:sp>
      <p:sp>
        <p:nvSpPr>
          <p:cNvPr id="63" name="Textfeld 62"/>
          <p:cNvSpPr txBox="1"/>
          <p:nvPr/>
        </p:nvSpPr>
        <p:spPr>
          <a:xfrm>
            <a:off x="11765878" y="2489065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y</a:t>
            </a:r>
            <a:endParaRPr lang="de-DE" sz="1400" dirty="0"/>
          </a:p>
        </p:txBody>
      </p:sp>
      <p:sp>
        <p:nvSpPr>
          <p:cNvPr id="64" name="Flussdiagramm: Verbindungsstelle 63"/>
          <p:cNvSpPr/>
          <p:nvPr/>
        </p:nvSpPr>
        <p:spPr>
          <a:xfrm>
            <a:off x="12315014" y="603271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Flussdiagramm: Verbindungsstelle 64"/>
          <p:cNvSpPr/>
          <p:nvPr/>
        </p:nvSpPr>
        <p:spPr>
          <a:xfrm>
            <a:off x="12607989" y="584487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Flussdiagramm: Verbindungsstelle 65"/>
          <p:cNvSpPr/>
          <p:nvPr/>
        </p:nvSpPr>
        <p:spPr>
          <a:xfrm>
            <a:off x="12814299" y="598985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Flussdiagramm: Verbindungsstelle 66"/>
          <p:cNvSpPr/>
          <p:nvPr/>
        </p:nvSpPr>
        <p:spPr>
          <a:xfrm>
            <a:off x="12912789" y="575869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Flussdiagramm: Verbindungsstelle 67"/>
          <p:cNvSpPr/>
          <p:nvPr/>
        </p:nvSpPr>
        <p:spPr>
          <a:xfrm>
            <a:off x="14498472" y="345335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9" name="Flussdiagramm: Verbindungsstelle 68"/>
          <p:cNvSpPr/>
          <p:nvPr/>
        </p:nvSpPr>
        <p:spPr>
          <a:xfrm>
            <a:off x="14124980" y="387388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Flussdiagramm: Verbindungsstelle 69"/>
          <p:cNvSpPr/>
          <p:nvPr/>
        </p:nvSpPr>
        <p:spPr>
          <a:xfrm>
            <a:off x="14075736" y="447261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Flussdiagramm: Verbindungsstelle 70"/>
          <p:cNvSpPr/>
          <p:nvPr/>
        </p:nvSpPr>
        <p:spPr>
          <a:xfrm>
            <a:off x="13173034" y="555295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Flussdiagramm: Verbindungsstelle 71"/>
          <p:cNvSpPr/>
          <p:nvPr/>
        </p:nvSpPr>
        <p:spPr>
          <a:xfrm>
            <a:off x="13821970" y="459933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Flussdiagramm: Verbindungsstelle 72"/>
          <p:cNvSpPr/>
          <p:nvPr/>
        </p:nvSpPr>
        <p:spPr>
          <a:xfrm>
            <a:off x="14688144" y="298371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Flussdiagramm: Verbindungsstelle 73"/>
          <p:cNvSpPr/>
          <p:nvPr/>
        </p:nvSpPr>
        <p:spPr>
          <a:xfrm>
            <a:off x="13116363" y="584487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Flussdiagramm: Verbindungsstelle 74"/>
          <p:cNvSpPr/>
          <p:nvPr/>
        </p:nvSpPr>
        <p:spPr>
          <a:xfrm>
            <a:off x="14573910" y="328465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Flussdiagramm: Verbindungsstelle 75"/>
          <p:cNvSpPr/>
          <p:nvPr/>
        </p:nvSpPr>
        <p:spPr>
          <a:xfrm>
            <a:off x="14452753" y="288173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Flussdiagramm: Verbindungsstelle 76"/>
          <p:cNvSpPr/>
          <p:nvPr/>
        </p:nvSpPr>
        <p:spPr>
          <a:xfrm>
            <a:off x="14429894" y="366436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Flussdiagramm: Verbindungsstelle 77"/>
          <p:cNvSpPr/>
          <p:nvPr/>
        </p:nvSpPr>
        <p:spPr>
          <a:xfrm>
            <a:off x="13398209" y="495747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Flussdiagramm: Verbindungsstelle 78"/>
          <p:cNvSpPr/>
          <p:nvPr/>
        </p:nvSpPr>
        <p:spPr>
          <a:xfrm>
            <a:off x="13324271" y="581523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Flussdiagramm: Verbindungsstelle 79"/>
          <p:cNvSpPr/>
          <p:nvPr/>
        </p:nvSpPr>
        <p:spPr>
          <a:xfrm>
            <a:off x="13398209" y="553659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Flussdiagramm: Verbindungsstelle 80"/>
          <p:cNvSpPr/>
          <p:nvPr/>
        </p:nvSpPr>
        <p:spPr>
          <a:xfrm>
            <a:off x="13476671" y="529256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Flussdiagramm: Verbindungsstelle 81"/>
          <p:cNvSpPr/>
          <p:nvPr/>
        </p:nvSpPr>
        <p:spPr>
          <a:xfrm>
            <a:off x="13776251" y="529163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3" name="Flussdiagramm: Verbindungsstelle 82"/>
          <p:cNvSpPr/>
          <p:nvPr/>
        </p:nvSpPr>
        <p:spPr>
          <a:xfrm>
            <a:off x="13674790" y="504241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Flussdiagramm: Verbindungsstelle 83"/>
          <p:cNvSpPr/>
          <p:nvPr/>
        </p:nvSpPr>
        <p:spPr>
          <a:xfrm>
            <a:off x="13997846" y="494104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Flussdiagramm: Verbindungsstelle 84"/>
          <p:cNvSpPr/>
          <p:nvPr/>
        </p:nvSpPr>
        <p:spPr>
          <a:xfrm>
            <a:off x="14020705" y="419162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Flussdiagramm: Verbindungsstelle 85"/>
          <p:cNvSpPr/>
          <p:nvPr/>
        </p:nvSpPr>
        <p:spPr>
          <a:xfrm>
            <a:off x="14228305" y="419162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Flussdiagramm: Verbindungsstelle 86"/>
          <p:cNvSpPr/>
          <p:nvPr/>
        </p:nvSpPr>
        <p:spPr>
          <a:xfrm>
            <a:off x="14357886" y="407164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Freihandform 87"/>
          <p:cNvSpPr/>
          <p:nvPr/>
        </p:nvSpPr>
        <p:spPr>
          <a:xfrm>
            <a:off x="12204848" y="2780928"/>
            <a:ext cx="2565721" cy="3325793"/>
          </a:xfrm>
          <a:custGeom>
            <a:avLst/>
            <a:gdLst>
              <a:gd name="connsiteX0" fmla="*/ 0 w 2565721"/>
              <a:gd name="connsiteY0" fmla="*/ 3325793 h 3325793"/>
              <a:gd name="connsiteX1" fmla="*/ 135038 w 2565721"/>
              <a:gd name="connsiteY1" fmla="*/ 3279494 h 3325793"/>
              <a:gd name="connsiteX2" fmla="*/ 412830 w 2565721"/>
              <a:gd name="connsiteY2" fmla="*/ 3102015 h 3325793"/>
              <a:gd name="connsiteX3" fmla="*/ 625033 w 2565721"/>
              <a:gd name="connsiteY3" fmla="*/ 3237053 h 3325793"/>
              <a:gd name="connsiteX4" fmla="*/ 706056 w 2565721"/>
              <a:gd name="connsiteY4" fmla="*/ 3017134 h 3325793"/>
              <a:gd name="connsiteX5" fmla="*/ 914400 w 2565721"/>
              <a:gd name="connsiteY5" fmla="*/ 3102015 h 3325793"/>
              <a:gd name="connsiteX6" fmla="*/ 964557 w 2565721"/>
              <a:gd name="connsiteY6" fmla="*/ 2812648 h 3325793"/>
              <a:gd name="connsiteX7" fmla="*/ 1130461 w 2565721"/>
              <a:gd name="connsiteY7" fmla="*/ 3020993 h 3325793"/>
              <a:gd name="connsiteX8" fmla="*/ 1192192 w 2565721"/>
              <a:gd name="connsiteY8" fmla="*/ 2766350 h 3325793"/>
              <a:gd name="connsiteX9" fmla="*/ 1277073 w 2565721"/>
              <a:gd name="connsiteY9" fmla="*/ 2530998 h 3325793"/>
              <a:gd name="connsiteX10" fmla="*/ 1358096 w 2565721"/>
              <a:gd name="connsiteY10" fmla="*/ 2241631 h 3325793"/>
              <a:gd name="connsiteX11" fmla="*/ 1574157 w 2565721"/>
              <a:gd name="connsiteY11" fmla="*/ 2530998 h 3325793"/>
              <a:gd name="connsiteX12" fmla="*/ 1659038 w 2565721"/>
              <a:gd name="connsiteY12" fmla="*/ 1871241 h 3325793"/>
              <a:gd name="connsiteX13" fmla="*/ 1863524 w 2565721"/>
              <a:gd name="connsiteY13" fmla="*/ 2145175 h 3325793"/>
              <a:gd name="connsiteX14" fmla="*/ 1878957 w 2565721"/>
              <a:gd name="connsiteY14" fmla="*/ 1655180 h 3325793"/>
              <a:gd name="connsiteX15" fmla="*/ 1925256 w 2565721"/>
              <a:gd name="connsiteY15" fmla="*/ 1304081 h 3325793"/>
              <a:gd name="connsiteX16" fmla="*/ 2048719 w 2565721"/>
              <a:gd name="connsiteY16" fmla="*/ 1408253 h 3325793"/>
              <a:gd name="connsiteX17" fmla="*/ 2176040 w 2565721"/>
              <a:gd name="connsiteY17" fmla="*/ 1315656 h 3325793"/>
              <a:gd name="connsiteX18" fmla="*/ 2272496 w 2565721"/>
              <a:gd name="connsiteY18" fmla="*/ 142755 h 3325793"/>
              <a:gd name="connsiteX19" fmla="*/ 2388243 w 2565721"/>
              <a:gd name="connsiteY19" fmla="*/ 493853 h 3325793"/>
              <a:gd name="connsiteX20" fmla="*/ 2565721 w 2565721"/>
              <a:gd name="connsiteY20" fmla="*/ 0 h 3325793"/>
              <a:gd name="connsiteX21" fmla="*/ 2565721 w 2565721"/>
              <a:gd name="connsiteY21" fmla="*/ 0 h 332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565721" h="3325793">
                <a:moveTo>
                  <a:pt x="0" y="3325793"/>
                </a:moveTo>
                <a:cubicBezTo>
                  <a:pt x="33116" y="3321291"/>
                  <a:pt x="66233" y="3316790"/>
                  <a:pt x="135038" y="3279494"/>
                </a:cubicBezTo>
                <a:cubicBezTo>
                  <a:pt x="203843" y="3242198"/>
                  <a:pt x="331164" y="3109088"/>
                  <a:pt x="412830" y="3102015"/>
                </a:cubicBezTo>
                <a:cubicBezTo>
                  <a:pt x="494496" y="3094942"/>
                  <a:pt x="576162" y="3251200"/>
                  <a:pt x="625033" y="3237053"/>
                </a:cubicBezTo>
                <a:cubicBezTo>
                  <a:pt x="673904" y="3222906"/>
                  <a:pt x="657828" y="3039640"/>
                  <a:pt x="706056" y="3017134"/>
                </a:cubicBezTo>
                <a:cubicBezTo>
                  <a:pt x="754284" y="2994628"/>
                  <a:pt x="871317" y="3136096"/>
                  <a:pt x="914400" y="3102015"/>
                </a:cubicBezTo>
                <a:cubicBezTo>
                  <a:pt x="957483" y="3067934"/>
                  <a:pt x="928547" y="2826152"/>
                  <a:pt x="964557" y="2812648"/>
                </a:cubicBezTo>
                <a:cubicBezTo>
                  <a:pt x="1000567" y="2799144"/>
                  <a:pt x="1092522" y="3028709"/>
                  <a:pt x="1130461" y="3020993"/>
                </a:cubicBezTo>
                <a:cubicBezTo>
                  <a:pt x="1168400" y="3013277"/>
                  <a:pt x="1167757" y="2848016"/>
                  <a:pt x="1192192" y="2766350"/>
                </a:cubicBezTo>
                <a:cubicBezTo>
                  <a:pt x="1216627" y="2684684"/>
                  <a:pt x="1249422" y="2618451"/>
                  <a:pt x="1277073" y="2530998"/>
                </a:cubicBezTo>
                <a:cubicBezTo>
                  <a:pt x="1304724" y="2443545"/>
                  <a:pt x="1308582" y="2241631"/>
                  <a:pt x="1358096" y="2241631"/>
                </a:cubicBezTo>
                <a:cubicBezTo>
                  <a:pt x="1407610" y="2241631"/>
                  <a:pt x="1524000" y="2592730"/>
                  <a:pt x="1574157" y="2530998"/>
                </a:cubicBezTo>
                <a:cubicBezTo>
                  <a:pt x="1624314" y="2469266"/>
                  <a:pt x="1610810" y="1935545"/>
                  <a:pt x="1659038" y="1871241"/>
                </a:cubicBezTo>
                <a:cubicBezTo>
                  <a:pt x="1707266" y="1806937"/>
                  <a:pt x="1826871" y="2181185"/>
                  <a:pt x="1863524" y="2145175"/>
                </a:cubicBezTo>
                <a:cubicBezTo>
                  <a:pt x="1900177" y="2109165"/>
                  <a:pt x="1868668" y="1795362"/>
                  <a:pt x="1878957" y="1655180"/>
                </a:cubicBezTo>
                <a:cubicBezTo>
                  <a:pt x="1889246" y="1514998"/>
                  <a:pt x="1896962" y="1345235"/>
                  <a:pt x="1925256" y="1304081"/>
                </a:cubicBezTo>
                <a:cubicBezTo>
                  <a:pt x="1953550" y="1262927"/>
                  <a:pt x="2006922" y="1406324"/>
                  <a:pt x="2048719" y="1408253"/>
                </a:cubicBezTo>
                <a:cubicBezTo>
                  <a:pt x="2090516" y="1410182"/>
                  <a:pt x="2138744" y="1526572"/>
                  <a:pt x="2176040" y="1315656"/>
                </a:cubicBezTo>
                <a:cubicBezTo>
                  <a:pt x="2213336" y="1104740"/>
                  <a:pt x="2237129" y="279722"/>
                  <a:pt x="2272496" y="142755"/>
                </a:cubicBezTo>
                <a:cubicBezTo>
                  <a:pt x="2307863" y="5788"/>
                  <a:pt x="2339372" y="517645"/>
                  <a:pt x="2388243" y="493853"/>
                </a:cubicBezTo>
                <a:cubicBezTo>
                  <a:pt x="2437114" y="470061"/>
                  <a:pt x="2565721" y="0"/>
                  <a:pt x="2565721" y="0"/>
                </a:cubicBezTo>
                <a:lnTo>
                  <a:pt x="2565721" y="0"/>
                </a:ln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" name="Gerade Verbindung mit Pfeil 1"/>
          <p:cNvCxnSpPr/>
          <p:nvPr/>
        </p:nvCxnSpPr>
        <p:spPr>
          <a:xfrm>
            <a:off x="1477230" y="6109210"/>
            <a:ext cx="3672000" cy="249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/>
          <p:nvPr/>
        </p:nvCxnSpPr>
        <p:spPr>
          <a:xfrm>
            <a:off x="6581022" y="6109210"/>
            <a:ext cx="3672000" cy="249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/>
          <p:cNvCxnSpPr/>
          <p:nvPr/>
        </p:nvCxnSpPr>
        <p:spPr>
          <a:xfrm>
            <a:off x="12125638" y="6109210"/>
            <a:ext cx="3672000" cy="249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Gerade Verbindung mit Pfeil 88"/>
          <p:cNvCxnSpPr/>
          <p:nvPr/>
        </p:nvCxnSpPr>
        <p:spPr>
          <a:xfrm>
            <a:off x="-3707626" y="6109210"/>
            <a:ext cx="3672000" cy="249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mit Pfeil 2"/>
          <p:cNvCxnSpPr/>
          <p:nvPr/>
        </p:nvCxnSpPr>
        <p:spPr>
          <a:xfrm flipV="1">
            <a:off x="1549238" y="2508810"/>
            <a:ext cx="0" cy="367200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/>
          <p:nvPr/>
        </p:nvCxnSpPr>
        <p:spPr>
          <a:xfrm flipV="1">
            <a:off x="6653030" y="2508810"/>
            <a:ext cx="0" cy="3672408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 Verbindung mit Pfeil 60"/>
          <p:cNvCxnSpPr/>
          <p:nvPr/>
        </p:nvCxnSpPr>
        <p:spPr>
          <a:xfrm flipV="1">
            <a:off x="12197646" y="2508810"/>
            <a:ext cx="0" cy="3672408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Gerade Verbindung mit Pfeil 89"/>
          <p:cNvCxnSpPr/>
          <p:nvPr/>
        </p:nvCxnSpPr>
        <p:spPr>
          <a:xfrm flipV="1">
            <a:off x="-3635618" y="2508810"/>
            <a:ext cx="0" cy="3672408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feld 90"/>
          <p:cNvSpPr txBox="1"/>
          <p:nvPr/>
        </p:nvSpPr>
        <p:spPr>
          <a:xfrm>
            <a:off x="-36512" y="5955322"/>
            <a:ext cx="263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x</a:t>
            </a:r>
            <a:endParaRPr lang="de-DE" sz="1400" dirty="0"/>
          </a:p>
        </p:txBody>
      </p:sp>
      <p:sp>
        <p:nvSpPr>
          <p:cNvPr id="92" name="Textfeld 91"/>
          <p:cNvSpPr txBox="1"/>
          <p:nvPr/>
        </p:nvSpPr>
        <p:spPr>
          <a:xfrm>
            <a:off x="-4067386" y="2489065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y</a:t>
            </a:r>
            <a:endParaRPr lang="de-DE" sz="1400" dirty="0"/>
          </a:p>
        </p:txBody>
      </p:sp>
      <p:sp>
        <p:nvSpPr>
          <p:cNvPr id="93" name="Flussdiagramm: Verbindungsstelle 92"/>
          <p:cNvSpPr/>
          <p:nvPr/>
        </p:nvSpPr>
        <p:spPr>
          <a:xfrm>
            <a:off x="-3518250" y="603271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Flussdiagramm: Verbindungsstelle 93"/>
          <p:cNvSpPr/>
          <p:nvPr/>
        </p:nvSpPr>
        <p:spPr>
          <a:xfrm>
            <a:off x="-3225275" y="584487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Flussdiagramm: Verbindungsstelle 94"/>
          <p:cNvSpPr/>
          <p:nvPr/>
        </p:nvSpPr>
        <p:spPr>
          <a:xfrm>
            <a:off x="-3018965" y="598985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Flussdiagramm: Verbindungsstelle 95"/>
          <p:cNvSpPr/>
          <p:nvPr/>
        </p:nvSpPr>
        <p:spPr>
          <a:xfrm>
            <a:off x="-2920475" y="575869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Flussdiagramm: Verbindungsstelle 96"/>
          <p:cNvSpPr/>
          <p:nvPr/>
        </p:nvSpPr>
        <p:spPr>
          <a:xfrm>
            <a:off x="-1334792" y="345335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Flussdiagramm: Verbindungsstelle 97"/>
          <p:cNvSpPr/>
          <p:nvPr/>
        </p:nvSpPr>
        <p:spPr>
          <a:xfrm>
            <a:off x="-1708284" y="387388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Flussdiagramm: Verbindungsstelle 98"/>
          <p:cNvSpPr/>
          <p:nvPr/>
        </p:nvSpPr>
        <p:spPr>
          <a:xfrm>
            <a:off x="-1757528" y="447261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Flussdiagramm: Verbindungsstelle 99"/>
          <p:cNvSpPr/>
          <p:nvPr/>
        </p:nvSpPr>
        <p:spPr>
          <a:xfrm>
            <a:off x="-2660230" y="555295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Flussdiagramm: Verbindungsstelle 100"/>
          <p:cNvSpPr/>
          <p:nvPr/>
        </p:nvSpPr>
        <p:spPr>
          <a:xfrm>
            <a:off x="-2011294" y="459933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Flussdiagramm: Verbindungsstelle 101"/>
          <p:cNvSpPr/>
          <p:nvPr/>
        </p:nvSpPr>
        <p:spPr>
          <a:xfrm>
            <a:off x="-1145120" y="298371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Flussdiagramm: Verbindungsstelle 102"/>
          <p:cNvSpPr/>
          <p:nvPr/>
        </p:nvSpPr>
        <p:spPr>
          <a:xfrm>
            <a:off x="-2716901" y="584487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Flussdiagramm: Verbindungsstelle 103"/>
          <p:cNvSpPr/>
          <p:nvPr/>
        </p:nvSpPr>
        <p:spPr>
          <a:xfrm>
            <a:off x="-1259354" y="328465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Flussdiagramm: Verbindungsstelle 104"/>
          <p:cNvSpPr/>
          <p:nvPr/>
        </p:nvSpPr>
        <p:spPr>
          <a:xfrm>
            <a:off x="-1380511" y="2881736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Flussdiagramm: Verbindungsstelle 105"/>
          <p:cNvSpPr/>
          <p:nvPr/>
        </p:nvSpPr>
        <p:spPr>
          <a:xfrm>
            <a:off x="-1403370" y="366436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Flussdiagramm: Verbindungsstelle 106"/>
          <p:cNvSpPr/>
          <p:nvPr/>
        </p:nvSpPr>
        <p:spPr>
          <a:xfrm>
            <a:off x="-2435055" y="495747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Flussdiagramm: Verbindungsstelle 107"/>
          <p:cNvSpPr/>
          <p:nvPr/>
        </p:nvSpPr>
        <p:spPr>
          <a:xfrm>
            <a:off x="-2508993" y="5815231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Flussdiagramm: Verbindungsstelle 108"/>
          <p:cNvSpPr/>
          <p:nvPr/>
        </p:nvSpPr>
        <p:spPr>
          <a:xfrm>
            <a:off x="-2435055" y="5536594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Flussdiagramm: Verbindungsstelle 109"/>
          <p:cNvSpPr/>
          <p:nvPr/>
        </p:nvSpPr>
        <p:spPr>
          <a:xfrm>
            <a:off x="-2356593" y="5292569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Flussdiagramm: Verbindungsstelle 110"/>
          <p:cNvSpPr/>
          <p:nvPr/>
        </p:nvSpPr>
        <p:spPr>
          <a:xfrm>
            <a:off x="-2057013" y="5291637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Flussdiagramm: Verbindungsstelle 111"/>
          <p:cNvSpPr/>
          <p:nvPr/>
        </p:nvSpPr>
        <p:spPr>
          <a:xfrm>
            <a:off x="-2158474" y="5042410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Flussdiagramm: Verbindungsstelle 112"/>
          <p:cNvSpPr/>
          <p:nvPr/>
        </p:nvSpPr>
        <p:spPr>
          <a:xfrm>
            <a:off x="-1835418" y="4941043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Flussdiagramm: Verbindungsstelle 113"/>
          <p:cNvSpPr/>
          <p:nvPr/>
        </p:nvSpPr>
        <p:spPr>
          <a:xfrm>
            <a:off x="-1812559" y="419162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Flussdiagramm: Verbindungsstelle 114"/>
          <p:cNvSpPr/>
          <p:nvPr/>
        </p:nvSpPr>
        <p:spPr>
          <a:xfrm>
            <a:off x="-1604959" y="4191625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Flussdiagramm: Verbindungsstelle 115"/>
          <p:cNvSpPr/>
          <p:nvPr/>
        </p:nvSpPr>
        <p:spPr>
          <a:xfrm>
            <a:off x="-1475378" y="4071648"/>
            <a:ext cx="45719" cy="45719"/>
          </a:xfrm>
          <a:prstGeom prst="flowChartConnector">
            <a:avLst/>
          </a:prstGeom>
          <a:solidFill>
            <a:schemeClr val="tx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09784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2267744" y="1628800"/>
            <a:ext cx="4294088" cy="3774034"/>
            <a:chOff x="-4067386" y="2489065"/>
            <a:chExt cx="4294088" cy="3774034"/>
          </a:xfrm>
        </p:grpSpPr>
        <p:cxnSp>
          <p:nvCxnSpPr>
            <p:cNvPr id="3" name="Gerade Verbindung mit Pfeil 2"/>
            <p:cNvCxnSpPr/>
            <p:nvPr/>
          </p:nvCxnSpPr>
          <p:spPr>
            <a:xfrm>
              <a:off x="-3707626" y="6109210"/>
              <a:ext cx="3672000" cy="2490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Gerade Verbindung mit Pfeil 3"/>
            <p:cNvCxnSpPr/>
            <p:nvPr/>
          </p:nvCxnSpPr>
          <p:spPr>
            <a:xfrm flipV="1">
              <a:off x="-3635618" y="2508810"/>
              <a:ext cx="0" cy="3672408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feld 4"/>
            <p:cNvSpPr txBox="1"/>
            <p:nvPr/>
          </p:nvSpPr>
          <p:spPr>
            <a:xfrm>
              <a:off x="-36512" y="5955322"/>
              <a:ext cx="2632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smtClean="0"/>
                <a:t>x</a:t>
              </a:r>
              <a:endParaRPr lang="de-DE" sz="1400" dirty="0"/>
            </a:p>
          </p:txBody>
        </p:sp>
        <p:sp>
          <p:nvSpPr>
            <p:cNvPr id="6" name="Textfeld 5"/>
            <p:cNvSpPr txBox="1"/>
            <p:nvPr/>
          </p:nvSpPr>
          <p:spPr>
            <a:xfrm>
              <a:off x="-4067386" y="2489065"/>
              <a:ext cx="266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smtClean="0"/>
                <a:t>y</a:t>
              </a:r>
              <a:endParaRPr lang="de-DE" sz="1400" dirty="0"/>
            </a:p>
          </p:txBody>
        </p:sp>
        <p:sp>
          <p:nvSpPr>
            <p:cNvPr id="7" name="Flussdiagramm: Verbindungsstelle 6"/>
            <p:cNvSpPr/>
            <p:nvPr/>
          </p:nvSpPr>
          <p:spPr>
            <a:xfrm>
              <a:off x="-3518250" y="603271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Flussdiagramm: Verbindungsstelle 7"/>
            <p:cNvSpPr/>
            <p:nvPr/>
          </p:nvSpPr>
          <p:spPr>
            <a:xfrm>
              <a:off x="-3225275" y="584487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Flussdiagramm: Verbindungsstelle 8"/>
            <p:cNvSpPr/>
            <p:nvPr/>
          </p:nvSpPr>
          <p:spPr>
            <a:xfrm>
              <a:off x="-3018965" y="598985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lussdiagramm: Verbindungsstelle 9"/>
            <p:cNvSpPr/>
            <p:nvPr/>
          </p:nvSpPr>
          <p:spPr>
            <a:xfrm>
              <a:off x="-2920475" y="575869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Flussdiagramm: Verbindungsstelle 10"/>
            <p:cNvSpPr/>
            <p:nvPr/>
          </p:nvSpPr>
          <p:spPr>
            <a:xfrm>
              <a:off x="-1334792" y="345335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lussdiagramm: Verbindungsstelle 11"/>
            <p:cNvSpPr/>
            <p:nvPr/>
          </p:nvSpPr>
          <p:spPr>
            <a:xfrm>
              <a:off x="-1708284" y="387388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lussdiagramm: Verbindungsstelle 12"/>
            <p:cNvSpPr/>
            <p:nvPr/>
          </p:nvSpPr>
          <p:spPr>
            <a:xfrm>
              <a:off x="-1757528" y="447261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lussdiagramm: Verbindungsstelle 13"/>
            <p:cNvSpPr/>
            <p:nvPr/>
          </p:nvSpPr>
          <p:spPr>
            <a:xfrm>
              <a:off x="-2660230" y="555295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Flussdiagramm: Verbindungsstelle 14"/>
            <p:cNvSpPr/>
            <p:nvPr/>
          </p:nvSpPr>
          <p:spPr>
            <a:xfrm>
              <a:off x="-2011294" y="459933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Flussdiagramm: Verbindungsstelle 15"/>
            <p:cNvSpPr/>
            <p:nvPr/>
          </p:nvSpPr>
          <p:spPr>
            <a:xfrm>
              <a:off x="-1145120" y="298371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Flussdiagramm: Verbindungsstelle 16"/>
            <p:cNvSpPr/>
            <p:nvPr/>
          </p:nvSpPr>
          <p:spPr>
            <a:xfrm>
              <a:off x="-2716901" y="584487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Flussdiagramm: Verbindungsstelle 17"/>
            <p:cNvSpPr/>
            <p:nvPr/>
          </p:nvSpPr>
          <p:spPr>
            <a:xfrm>
              <a:off x="-1259354" y="328465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Flussdiagramm: Verbindungsstelle 18"/>
            <p:cNvSpPr/>
            <p:nvPr/>
          </p:nvSpPr>
          <p:spPr>
            <a:xfrm>
              <a:off x="-1380511" y="288173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Flussdiagramm: Verbindungsstelle 19"/>
            <p:cNvSpPr/>
            <p:nvPr/>
          </p:nvSpPr>
          <p:spPr>
            <a:xfrm>
              <a:off x="-1403370" y="3664368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lussdiagramm: Verbindungsstelle 20"/>
            <p:cNvSpPr/>
            <p:nvPr/>
          </p:nvSpPr>
          <p:spPr>
            <a:xfrm>
              <a:off x="-2435055" y="495747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lussdiagramm: Verbindungsstelle 21"/>
            <p:cNvSpPr/>
            <p:nvPr/>
          </p:nvSpPr>
          <p:spPr>
            <a:xfrm>
              <a:off x="-2508993" y="581523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lussdiagramm: Verbindungsstelle 22"/>
            <p:cNvSpPr/>
            <p:nvPr/>
          </p:nvSpPr>
          <p:spPr>
            <a:xfrm>
              <a:off x="-2435055" y="553659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lussdiagramm: Verbindungsstelle 23"/>
            <p:cNvSpPr/>
            <p:nvPr/>
          </p:nvSpPr>
          <p:spPr>
            <a:xfrm>
              <a:off x="-2356593" y="5292569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lussdiagramm: Verbindungsstelle 24"/>
            <p:cNvSpPr/>
            <p:nvPr/>
          </p:nvSpPr>
          <p:spPr>
            <a:xfrm>
              <a:off x="-2057013" y="5291637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lussdiagramm: Verbindungsstelle 25"/>
            <p:cNvSpPr/>
            <p:nvPr/>
          </p:nvSpPr>
          <p:spPr>
            <a:xfrm>
              <a:off x="-2158474" y="504241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lussdiagramm: Verbindungsstelle 26"/>
            <p:cNvSpPr/>
            <p:nvPr/>
          </p:nvSpPr>
          <p:spPr>
            <a:xfrm>
              <a:off x="-1835418" y="494104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lussdiagramm: Verbindungsstelle 27"/>
            <p:cNvSpPr/>
            <p:nvPr/>
          </p:nvSpPr>
          <p:spPr>
            <a:xfrm>
              <a:off x="-1812559" y="419162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Flussdiagramm: Verbindungsstelle 28"/>
            <p:cNvSpPr/>
            <p:nvPr/>
          </p:nvSpPr>
          <p:spPr>
            <a:xfrm>
              <a:off x="-1604959" y="419162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Flussdiagramm: Verbindungsstelle 29"/>
            <p:cNvSpPr/>
            <p:nvPr/>
          </p:nvSpPr>
          <p:spPr>
            <a:xfrm>
              <a:off x="-1475378" y="4071648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Rechteck 30"/>
          <p:cNvSpPr/>
          <p:nvPr/>
        </p:nvSpPr>
        <p:spPr>
          <a:xfrm>
            <a:off x="-980063" y="4901563"/>
            <a:ext cx="11305256" cy="29923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59662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ruppieren 120"/>
          <p:cNvGrpSpPr/>
          <p:nvPr/>
        </p:nvGrpSpPr>
        <p:grpSpPr>
          <a:xfrm>
            <a:off x="-684584" y="2276872"/>
            <a:ext cx="4294088" cy="3774034"/>
            <a:chOff x="6221262" y="2489065"/>
            <a:chExt cx="4294088" cy="3774034"/>
          </a:xfrm>
        </p:grpSpPr>
        <p:sp>
          <p:nvSpPr>
            <p:cNvPr id="33" name="Textfeld 32"/>
            <p:cNvSpPr txBox="1"/>
            <p:nvPr/>
          </p:nvSpPr>
          <p:spPr>
            <a:xfrm>
              <a:off x="10252136" y="5955322"/>
              <a:ext cx="2632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smtClean="0"/>
                <a:t>x</a:t>
              </a:r>
              <a:endParaRPr lang="de-DE" sz="1400" dirty="0"/>
            </a:p>
          </p:txBody>
        </p:sp>
        <p:sp>
          <p:nvSpPr>
            <p:cNvPr id="34" name="Textfeld 33"/>
            <p:cNvSpPr txBox="1"/>
            <p:nvPr/>
          </p:nvSpPr>
          <p:spPr>
            <a:xfrm>
              <a:off x="6221262" y="2489065"/>
              <a:ext cx="266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smtClean="0"/>
                <a:t>y</a:t>
              </a:r>
              <a:endParaRPr lang="de-DE" sz="1400" dirty="0"/>
            </a:p>
          </p:txBody>
        </p:sp>
        <p:sp>
          <p:nvSpPr>
            <p:cNvPr id="35" name="Flussdiagramm: Verbindungsstelle 34"/>
            <p:cNvSpPr/>
            <p:nvPr/>
          </p:nvSpPr>
          <p:spPr>
            <a:xfrm>
              <a:off x="6770398" y="603271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Flussdiagramm: Verbindungsstelle 35"/>
            <p:cNvSpPr/>
            <p:nvPr/>
          </p:nvSpPr>
          <p:spPr>
            <a:xfrm>
              <a:off x="7063373" y="584487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Flussdiagramm: Verbindungsstelle 36"/>
            <p:cNvSpPr/>
            <p:nvPr/>
          </p:nvSpPr>
          <p:spPr>
            <a:xfrm>
              <a:off x="7269683" y="598985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Flussdiagramm: Verbindungsstelle 37"/>
            <p:cNvSpPr/>
            <p:nvPr/>
          </p:nvSpPr>
          <p:spPr>
            <a:xfrm>
              <a:off x="7368173" y="575869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lussdiagramm: Verbindungsstelle 38"/>
            <p:cNvSpPr/>
            <p:nvPr/>
          </p:nvSpPr>
          <p:spPr>
            <a:xfrm>
              <a:off x="8953856" y="345335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lussdiagramm: Verbindungsstelle 39"/>
            <p:cNvSpPr/>
            <p:nvPr/>
          </p:nvSpPr>
          <p:spPr>
            <a:xfrm>
              <a:off x="8580364" y="387388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Flussdiagramm: Verbindungsstelle 40"/>
            <p:cNvSpPr/>
            <p:nvPr/>
          </p:nvSpPr>
          <p:spPr>
            <a:xfrm>
              <a:off x="8531120" y="447261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Flussdiagramm: Verbindungsstelle 41"/>
            <p:cNvSpPr/>
            <p:nvPr/>
          </p:nvSpPr>
          <p:spPr>
            <a:xfrm>
              <a:off x="7628418" y="555295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Flussdiagramm: Verbindungsstelle 42"/>
            <p:cNvSpPr/>
            <p:nvPr/>
          </p:nvSpPr>
          <p:spPr>
            <a:xfrm>
              <a:off x="8277354" y="459933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lussdiagramm: Verbindungsstelle 43"/>
            <p:cNvSpPr/>
            <p:nvPr/>
          </p:nvSpPr>
          <p:spPr>
            <a:xfrm>
              <a:off x="9143528" y="298371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lussdiagramm: Verbindungsstelle 44"/>
            <p:cNvSpPr/>
            <p:nvPr/>
          </p:nvSpPr>
          <p:spPr>
            <a:xfrm>
              <a:off x="7571747" y="584487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Flussdiagramm: Verbindungsstelle 45"/>
            <p:cNvSpPr/>
            <p:nvPr/>
          </p:nvSpPr>
          <p:spPr>
            <a:xfrm>
              <a:off x="9029294" y="328465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lussdiagramm: Verbindungsstelle 46"/>
            <p:cNvSpPr/>
            <p:nvPr/>
          </p:nvSpPr>
          <p:spPr>
            <a:xfrm>
              <a:off x="8908137" y="288173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lussdiagramm: Verbindungsstelle 47"/>
            <p:cNvSpPr/>
            <p:nvPr/>
          </p:nvSpPr>
          <p:spPr>
            <a:xfrm>
              <a:off x="8885278" y="3664368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lussdiagramm: Verbindungsstelle 48"/>
            <p:cNvSpPr/>
            <p:nvPr/>
          </p:nvSpPr>
          <p:spPr>
            <a:xfrm>
              <a:off x="7853593" y="495747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Flussdiagramm: Verbindungsstelle 49"/>
            <p:cNvSpPr/>
            <p:nvPr/>
          </p:nvSpPr>
          <p:spPr>
            <a:xfrm>
              <a:off x="7779655" y="581523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Flussdiagramm: Verbindungsstelle 50"/>
            <p:cNvSpPr/>
            <p:nvPr/>
          </p:nvSpPr>
          <p:spPr>
            <a:xfrm>
              <a:off x="7853593" y="553659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Flussdiagramm: Verbindungsstelle 51"/>
            <p:cNvSpPr/>
            <p:nvPr/>
          </p:nvSpPr>
          <p:spPr>
            <a:xfrm>
              <a:off x="7932055" y="5292569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Flussdiagramm: Verbindungsstelle 52"/>
            <p:cNvSpPr/>
            <p:nvPr/>
          </p:nvSpPr>
          <p:spPr>
            <a:xfrm>
              <a:off x="8231635" y="5291637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Flussdiagramm: Verbindungsstelle 53"/>
            <p:cNvSpPr/>
            <p:nvPr/>
          </p:nvSpPr>
          <p:spPr>
            <a:xfrm>
              <a:off x="8130174" y="504241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Flussdiagramm: Verbindungsstelle 54"/>
            <p:cNvSpPr/>
            <p:nvPr/>
          </p:nvSpPr>
          <p:spPr>
            <a:xfrm>
              <a:off x="8453230" y="494104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Flussdiagramm: Verbindungsstelle 55"/>
            <p:cNvSpPr/>
            <p:nvPr/>
          </p:nvSpPr>
          <p:spPr>
            <a:xfrm>
              <a:off x="8476089" y="419162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Flussdiagramm: Verbindungsstelle 56"/>
            <p:cNvSpPr/>
            <p:nvPr/>
          </p:nvSpPr>
          <p:spPr>
            <a:xfrm>
              <a:off x="8683689" y="419162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lussdiagramm: Verbindungsstelle 57"/>
            <p:cNvSpPr/>
            <p:nvPr/>
          </p:nvSpPr>
          <p:spPr>
            <a:xfrm>
              <a:off x="8813270" y="4071648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9" name="Gerader Verbinder 58"/>
            <p:cNvCxnSpPr/>
            <p:nvPr/>
          </p:nvCxnSpPr>
          <p:spPr>
            <a:xfrm flipV="1">
              <a:off x="6581022" y="3453354"/>
              <a:ext cx="3240360" cy="2439832"/>
            </a:xfrm>
            <a:prstGeom prst="line">
              <a:avLst/>
            </a:prstGeom>
            <a:ln w="127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mit Pfeil 30"/>
            <p:cNvCxnSpPr/>
            <p:nvPr/>
          </p:nvCxnSpPr>
          <p:spPr>
            <a:xfrm>
              <a:off x="6581022" y="6109210"/>
              <a:ext cx="3672000" cy="2490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/>
            <p:nvPr/>
          </p:nvCxnSpPr>
          <p:spPr>
            <a:xfrm flipV="1">
              <a:off x="6653030" y="2508810"/>
              <a:ext cx="0" cy="3672408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2" name="Gruppieren 121"/>
          <p:cNvGrpSpPr/>
          <p:nvPr/>
        </p:nvGrpSpPr>
        <p:grpSpPr>
          <a:xfrm>
            <a:off x="8114742" y="2290020"/>
            <a:ext cx="4294088" cy="3774034"/>
            <a:chOff x="11765878" y="2489065"/>
            <a:chExt cx="4294088" cy="3774034"/>
          </a:xfrm>
        </p:grpSpPr>
        <p:sp>
          <p:nvSpPr>
            <p:cNvPr id="62" name="Textfeld 61"/>
            <p:cNvSpPr txBox="1"/>
            <p:nvPr/>
          </p:nvSpPr>
          <p:spPr>
            <a:xfrm>
              <a:off x="15796752" y="5955322"/>
              <a:ext cx="2632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smtClean="0"/>
                <a:t>x</a:t>
              </a:r>
              <a:endParaRPr lang="de-DE" sz="1400" dirty="0"/>
            </a:p>
          </p:txBody>
        </p:sp>
        <p:sp>
          <p:nvSpPr>
            <p:cNvPr id="63" name="Textfeld 62"/>
            <p:cNvSpPr txBox="1"/>
            <p:nvPr/>
          </p:nvSpPr>
          <p:spPr>
            <a:xfrm>
              <a:off x="11765878" y="2489065"/>
              <a:ext cx="266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smtClean="0"/>
                <a:t>y</a:t>
              </a:r>
              <a:endParaRPr lang="de-DE" sz="1400" dirty="0"/>
            </a:p>
          </p:txBody>
        </p:sp>
        <p:sp>
          <p:nvSpPr>
            <p:cNvPr id="64" name="Flussdiagramm: Verbindungsstelle 63"/>
            <p:cNvSpPr/>
            <p:nvPr/>
          </p:nvSpPr>
          <p:spPr>
            <a:xfrm>
              <a:off x="12315014" y="603271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lussdiagramm: Verbindungsstelle 64"/>
            <p:cNvSpPr/>
            <p:nvPr/>
          </p:nvSpPr>
          <p:spPr>
            <a:xfrm>
              <a:off x="12607989" y="584487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Flussdiagramm: Verbindungsstelle 65"/>
            <p:cNvSpPr/>
            <p:nvPr/>
          </p:nvSpPr>
          <p:spPr>
            <a:xfrm>
              <a:off x="12814299" y="598985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Flussdiagramm: Verbindungsstelle 66"/>
            <p:cNvSpPr/>
            <p:nvPr/>
          </p:nvSpPr>
          <p:spPr>
            <a:xfrm>
              <a:off x="12912789" y="575869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Flussdiagramm: Verbindungsstelle 67"/>
            <p:cNvSpPr/>
            <p:nvPr/>
          </p:nvSpPr>
          <p:spPr>
            <a:xfrm>
              <a:off x="14498472" y="345335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9" name="Flussdiagramm: Verbindungsstelle 68"/>
            <p:cNvSpPr/>
            <p:nvPr/>
          </p:nvSpPr>
          <p:spPr>
            <a:xfrm>
              <a:off x="14124980" y="387388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Flussdiagramm: Verbindungsstelle 69"/>
            <p:cNvSpPr/>
            <p:nvPr/>
          </p:nvSpPr>
          <p:spPr>
            <a:xfrm>
              <a:off x="14075736" y="447261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1" name="Flussdiagramm: Verbindungsstelle 70"/>
            <p:cNvSpPr/>
            <p:nvPr/>
          </p:nvSpPr>
          <p:spPr>
            <a:xfrm>
              <a:off x="13173034" y="555295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2" name="Flussdiagramm: Verbindungsstelle 71"/>
            <p:cNvSpPr/>
            <p:nvPr/>
          </p:nvSpPr>
          <p:spPr>
            <a:xfrm>
              <a:off x="13821970" y="459933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Flussdiagramm: Verbindungsstelle 72"/>
            <p:cNvSpPr/>
            <p:nvPr/>
          </p:nvSpPr>
          <p:spPr>
            <a:xfrm>
              <a:off x="14688144" y="298371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Flussdiagramm: Verbindungsstelle 73"/>
            <p:cNvSpPr/>
            <p:nvPr/>
          </p:nvSpPr>
          <p:spPr>
            <a:xfrm>
              <a:off x="13116363" y="584487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Flussdiagramm: Verbindungsstelle 74"/>
            <p:cNvSpPr/>
            <p:nvPr/>
          </p:nvSpPr>
          <p:spPr>
            <a:xfrm>
              <a:off x="14573910" y="328465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Flussdiagramm: Verbindungsstelle 75"/>
            <p:cNvSpPr/>
            <p:nvPr/>
          </p:nvSpPr>
          <p:spPr>
            <a:xfrm>
              <a:off x="14452753" y="288173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Flussdiagramm: Verbindungsstelle 76"/>
            <p:cNvSpPr/>
            <p:nvPr/>
          </p:nvSpPr>
          <p:spPr>
            <a:xfrm>
              <a:off x="14429894" y="3664368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Flussdiagramm: Verbindungsstelle 77"/>
            <p:cNvSpPr/>
            <p:nvPr/>
          </p:nvSpPr>
          <p:spPr>
            <a:xfrm>
              <a:off x="13398209" y="495747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" name="Flussdiagramm: Verbindungsstelle 78"/>
            <p:cNvSpPr/>
            <p:nvPr/>
          </p:nvSpPr>
          <p:spPr>
            <a:xfrm>
              <a:off x="13324271" y="581523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Flussdiagramm: Verbindungsstelle 79"/>
            <p:cNvSpPr/>
            <p:nvPr/>
          </p:nvSpPr>
          <p:spPr>
            <a:xfrm>
              <a:off x="13398209" y="553659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Flussdiagramm: Verbindungsstelle 80"/>
            <p:cNvSpPr/>
            <p:nvPr/>
          </p:nvSpPr>
          <p:spPr>
            <a:xfrm>
              <a:off x="13476671" y="5292569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2" name="Flussdiagramm: Verbindungsstelle 81"/>
            <p:cNvSpPr/>
            <p:nvPr/>
          </p:nvSpPr>
          <p:spPr>
            <a:xfrm>
              <a:off x="13776251" y="5291637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3" name="Flussdiagramm: Verbindungsstelle 82"/>
            <p:cNvSpPr/>
            <p:nvPr/>
          </p:nvSpPr>
          <p:spPr>
            <a:xfrm>
              <a:off x="13674790" y="504241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4" name="Flussdiagramm: Verbindungsstelle 83"/>
            <p:cNvSpPr/>
            <p:nvPr/>
          </p:nvSpPr>
          <p:spPr>
            <a:xfrm>
              <a:off x="13997846" y="494104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5" name="Flussdiagramm: Verbindungsstelle 84"/>
            <p:cNvSpPr/>
            <p:nvPr/>
          </p:nvSpPr>
          <p:spPr>
            <a:xfrm>
              <a:off x="14020705" y="419162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6" name="Flussdiagramm: Verbindungsstelle 85"/>
            <p:cNvSpPr/>
            <p:nvPr/>
          </p:nvSpPr>
          <p:spPr>
            <a:xfrm>
              <a:off x="14228305" y="419162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7" name="Flussdiagramm: Verbindungsstelle 86"/>
            <p:cNvSpPr/>
            <p:nvPr/>
          </p:nvSpPr>
          <p:spPr>
            <a:xfrm>
              <a:off x="14357886" y="4071648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8" name="Freihandform 87"/>
            <p:cNvSpPr/>
            <p:nvPr/>
          </p:nvSpPr>
          <p:spPr>
            <a:xfrm>
              <a:off x="12204848" y="2780928"/>
              <a:ext cx="2565721" cy="3325793"/>
            </a:xfrm>
            <a:custGeom>
              <a:avLst/>
              <a:gdLst>
                <a:gd name="connsiteX0" fmla="*/ 0 w 2565721"/>
                <a:gd name="connsiteY0" fmla="*/ 3325793 h 3325793"/>
                <a:gd name="connsiteX1" fmla="*/ 135038 w 2565721"/>
                <a:gd name="connsiteY1" fmla="*/ 3279494 h 3325793"/>
                <a:gd name="connsiteX2" fmla="*/ 412830 w 2565721"/>
                <a:gd name="connsiteY2" fmla="*/ 3102015 h 3325793"/>
                <a:gd name="connsiteX3" fmla="*/ 625033 w 2565721"/>
                <a:gd name="connsiteY3" fmla="*/ 3237053 h 3325793"/>
                <a:gd name="connsiteX4" fmla="*/ 706056 w 2565721"/>
                <a:gd name="connsiteY4" fmla="*/ 3017134 h 3325793"/>
                <a:gd name="connsiteX5" fmla="*/ 914400 w 2565721"/>
                <a:gd name="connsiteY5" fmla="*/ 3102015 h 3325793"/>
                <a:gd name="connsiteX6" fmla="*/ 964557 w 2565721"/>
                <a:gd name="connsiteY6" fmla="*/ 2812648 h 3325793"/>
                <a:gd name="connsiteX7" fmla="*/ 1130461 w 2565721"/>
                <a:gd name="connsiteY7" fmla="*/ 3020993 h 3325793"/>
                <a:gd name="connsiteX8" fmla="*/ 1192192 w 2565721"/>
                <a:gd name="connsiteY8" fmla="*/ 2766350 h 3325793"/>
                <a:gd name="connsiteX9" fmla="*/ 1277073 w 2565721"/>
                <a:gd name="connsiteY9" fmla="*/ 2530998 h 3325793"/>
                <a:gd name="connsiteX10" fmla="*/ 1358096 w 2565721"/>
                <a:gd name="connsiteY10" fmla="*/ 2241631 h 3325793"/>
                <a:gd name="connsiteX11" fmla="*/ 1574157 w 2565721"/>
                <a:gd name="connsiteY11" fmla="*/ 2530998 h 3325793"/>
                <a:gd name="connsiteX12" fmla="*/ 1659038 w 2565721"/>
                <a:gd name="connsiteY12" fmla="*/ 1871241 h 3325793"/>
                <a:gd name="connsiteX13" fmla="*/ 1863524 w 2565721"/>
                <a:gd name="connsiteY13" fmla="*/ 2145175 h 3325793"/>
                <a:gd name="connsiteX14" fmla="*/ 1878957 w 2565721"/>
                <a:gd name="connsiteY14" fmla="*/ 1655180 h 3325793"/>
                <a:gd name="connsiteX15" fmla="*/ 1925256 w 2565721"/>
                <a:gd name="connsiteY15" fmla="*/ 1304081 h 3325793"/>
                <a:gd name="connsiteX16" fmla="*/ 2048719 w 2565721"/>
                <a:gd name="connsiteY16" fmla="*/ 1408253 h 3325793"/>
                <a:gd name="connsiteX17" fmla="*/ 2176040 w 2565721"/>
                <a:gd name="connsiteY17" fmla="*/ 1315656 h 3325793"/>
                <a:gd name="connsiteX18" fmla="*/ 2272496 w 2565721"/>
                <a:gd name="connsiteY18" fmla="*/ 142755 h 3325793"/>
                <a:gd name="connsiteX19" fmla="*/ 2388243 w 2565721"/>
                <a:gd name="connsiteY19" fmla="*/ 493853 h 3325793"/>
                <a:gd name="connsiteX20" fmla="*/ 2565721 w 2565721"/>
                <a:gd name="connsiteY20" fmla="*/ 0 h 3325793"/>
                <a:gd name="connsiteX21" fmla="*/ 2565721 w 2565721"/>
                <a:gd name="connsiteY21" fmla="*/ 0 h 332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65721" h="3325793">
                  <a:moveTo>
                    <a:pt x="0" y="3325793"/>
                  </a:moveTo>
                  <a:cubicBezTo>
                    <a:pt x="33116" y="3321291"/>
                    <a:pt x="66233" y="3316790"/>
                    <a:pt x="135038" y="3279494"/>
                  </a:cubicBezTo>
                  <a:cubicBezTo>
                    <a:pt x="203843" y="3242198"/>
                    <a:pt x="331164" y="3109088"/>
                    <a:pt x="412830" y="3102015"/>
                  </a:cubicBezTo>
                  <a:cubicBezTo>
                    <a:pt x="494496" y="3094942"/>
                    <a:pt x="576162" y="3251200"/>
                    <a:pt x="625033" y="3237053"/>
                  </a:cubicBezTo>
                  <a:cubicBezTo>
                    <a:pt x="673904" y="3222906"/>
                    <a:pt x="657828" y="3039640"/>
                    <a:pt x="706056" y="3017134"/>
                  </a:cubicBezTo>
                  <a:cubicBezTo>
                    <a:pt x="754284" y="2994628"/>
                    <a:pt x="871317" y="3136096"/>
                    <a:pt x="914400" y="3102015"/>
                  </a:cubicBezTo>
                  <a:cubicBezTo>
                    <a:pt x="957483" y="3067934"/>
                    <a:pt x="928547" y="2826152"/>
                    <a:pt x="964557" y="2812648"/>
                  </a:cubicBezTo>
                  <a:cubicBezTo>
                    <a:pt x="1000567" y="2799144"/>
                    <a:pt x="1092522" y="3028709"/>
                    <a:pt x="1130461" y="3020993"/>
                  </a:cubicBezTo>
                  <a:cubicBezTo>
                    <a:pt x="1168400" y="3013277"/>
                    <a:pt x="1167757" y="2848016"/>
                    <a:pt x="1192192" y="2766350"/>
                  </a:cubicBezTo>
                  <a:cubicBezTo>
                    <a:pt x="1216627" y="2684684"/>
                    <a:pt x="1249422" y="2618451"/>
                    <a:pt x="1277073" y="2530998"/>
                  </a:cubicBezTo>
                  <a:cubicBezTo>
                    <a:pt x="1304724" y="2443545"/>
                    <a:pt x="1308582" y="2241631"/>
                    <a:pt x="1358096" y="2241631"/>
                  </a:cubicBezTo>
                  <a:cubicBezTo>
                    <a:pt x="1407610" y="2241631"/>
                    <a:pt x="1524000" y="2592730"/>
                    <a:pt x="1574157" y="2530998"/>
                  </a:cubicBezTo>
                  <a:cubicBezTo>
                    <a:pt x="1624314" y="2469266"/>
                    <a:pt x="1610810" y="1935545"/>
                    <a:pt x="1659038" y="1871241"/>
                  </a:cubicBezTo>
                  <a:cubicBezTo>
                    <a:pt x="1707266" y="1806937"/>
                    <a:pt x="1826871" y="2181185"/>
                    <a:pt x="1863524" y="2145175"/>
                  </a:cubicBezTo>
                  <a:cubicBezTo>
                    <a:pt x="1900177" y="2109165"/>
                    <a:pt x="1868668" y="1795362"/>
                    <a:pt x="1878957" y="1655180"/>
                  </a:cubicBezTo>
                  <a:cubicBezTo>
                    <a:pt x="1889246" y="1514998"/>
                    <a:pt x="1896962" y="1345235"/>
                    <a:pt x="1925256" y="1304081"/>
                  </a:cubicBezTo>
                  <a:cubicBezTo>
                    <a:pt x="1953550" y="1262927"/>
                    <a:pt x="2006922" y="1406324"/>
                    <a:pt x="2048719" y="1408253"/>
                  </a:cubicBezTo>
                  <a:cubicBezTo>
                    <a:pt x="2090516" y="1410182"/>
                    <a:pt x="2138744" y="1526572"/>
                    <a:pt x="2176040" y="1315656"/>
                  </a:cubicBezTo>
                  <a:cubicBezTo>
                    <a:pt x="2213336" y="1104740"/>
                    <a:pt x="2237129" y="279722"/>
                    <a:pt x="2272496" y="142755"/>
                  </a:cubicBezTo>
                  <a:cubicBezTo>
                    <a:pt x="2307863" y="5788"/>
                    <a:pt x="2339372" y="517645"/>
                    <a:pt x="2388243" y="493853"/>
                  </a:cubicBezTo>
                  <a:cubicBezTo>
                    <a:pt x="2437114" y="470061"/>
                    <a:pt x="2565721" y="0"/>
                    <a:pt x="2565721" y="0"/>
                  </a:cubicBezTo>
                  <a:lnTo>
                    <a:pt x="2565721" y="0"/>
                  </a:lnTo>
                </a:path>
              </a:pathLst>
            </a:custGeom>
            <a:noFill/>
            <a:ln w="127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0" name="Gerade Verbindung mit Pfeil 59"/>
            <p:cNvCxnSpPr/>
            <p:nvPr/>
          </p:nvCxnSpPr>
          <p:spPr>
            <a:xfrm>
              <a:off x="12125638" y="6109210"/>
              <a:ext cx="3672000" cy="2490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mit Pfeil 60"/>
            <p:cNvCxnSpPr/>
            <p:nvPr/>
          </p:nvCxnSpPr>
          <p:spPr>
            <a:xfrm flipV="1">
              <a:off x="12197646" y="2508810"/>
              <a:ext cx="0" cy="3672408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uppieren 119"/>
          <p:cNvGrpSpPr/>
          <p:nvPr/>
        </p:nvGrpSpPr>
        <p:grpSpPr>
          <a:xfrm>
            <a:off x="3719243" y="2282775"/>
            <a:ext cx="4294088" cy="3774034"/>
            <a:chOff x="1117470" y="2489065"/>
            <a:chExt cx="4294088" cy="3774034"/>
          </a:xfrm>
        </p:grpSpPr>
        <p:sp>
          <p:nvSpPr>
            <p:cNvPr id="4" name="Textfeld 3"/>
            <p:cNvSpPr txBox="1"/>
            <p:nvPr/>
          </p:nvSpPr>
          <p:spPr>
            <a:xfrm>
              <a:off x="5148344" y="5955322"/>
              <a:ext cx="2632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smtClean="0"/>
                <a:t>x</a:t>
              </a:r>
              <a:endParaRPr lang="de-DE" sz="1400" dirty="0"/>
            </a:p>
          </p:txBody>
        </p:sp>
        <p:sp>
          <p:nvSpPr>
            <p:cNvPr id="5" name="Textfeld 4"/>
            <p:cNvSpPr txBox="1"/>
            <p:nvPr/>
          </p:nvSpPr>
          <p:spPr>
            <a:xfrm>
              <a:off x="1117470" y="2489065"/>
              <a:ext cx="266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smtClean="0"/>
                <a:t>y</a:t>
              </a:r>
              <a:endParaRPr lang="de-DE" sz="1400" dirty="0"/>
            </a:p>
          </p:txBody>
        </p:sp>
        <p:sp>
          <p:nvSpPr>
            <p:cNvPr id="7" name="Flussdiagramm: Verbindungsstelle 6"/>
            <p:cNvSpPr/>
            <p:nvPr/>
          </p:nvSpPr>
          <p:spPr>
            <a:xfrm>
              <a:off x="1666606" y="603271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Flussdiagramm: Verbindungsstelle 7"/>
            <p:cNvSpPr/>
            <p:nvPr/>
          </p:nvSpPr>
          <p:spPr>
            <a:xfrm>
              <a:off x="1959581" y="584487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Flussdiagramm: Verbindungsstelle 8"/>
            <p:cNvSpPr/>
            <p:nvPr/>
          </p:nvSpPr>
          <p:spPr>
            <a:xfrm>
              <a:off x="2165891" y="598985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lussdiagramm: Verbindungsstelle 9"/>
            <p:cNvSpPr/>
            <p:nvPr/>
          </p:nvSpPr>
          <p:spPr>
            <a:xfrm>
              <a:off x="2264381" y="575869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Flussdiagramm: Verbindungsstelle 10"/>
            <p:cNvSpPr/>
            <p:nvPr/>
          </p:nvSpPr>
          <p:spPr>
            <a:xfrm>
              <a:off x="3850064" y="345335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lussdiagramm: Verbindungsstelle 11"/>
            <p:cNvSpPr/>
            <p:nvPr/>
          </p:nvSpPr>
          <p:spPr>
            <a:xfrm>
              <a:off x="3476572" y="387388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lussdiagramm: Verbindungsstelle 12"/>
            <p:cNvSpPr/>
            <p:nvPr/>
          </p:nvSpPr>
          <p:spPr>
            <a:xfrm>
              <a:off x="3427328" y="447261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lussdiagramm: Verbindungsstelle 13"/>
            <p:cNvSpPr/>
            <p:nvPr/>
          </p:nvSpPr>
          <p:spPr>
            <a:xfrm>
              <a:off x="2524626" y="555295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Flussdiagramm: Verbindungsstelle 14"/>
            <p:cNvSpPr/>
            <p:nvPr/>
          </p:nvSpPr>
          <p:spPr>
            <a:xfrm>
              <a:off x="3173562" y="459933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Flussdiagramm: Verbindungsstelle 15"/>
            <p:cNvSpPr/>
            <p:nvPr/>
          </p:nvSpPr>
          <p:spPr>
            <a:xfrm>
              <a:off x="4039736" y="298371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Flussdiagramm: Verbindungsstelle 16"/>
            <p:cNvSpPr/>
            <p:nvPr/>
          </p:nvSpPr>
          <p:spPr>
            <a:xfrm>
              <a:off x="2467955" y="584487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Flussdiagramm: Verbindungsstelle 17"/>
            <p:cNvSpPr/>
            <p:nvPr/>
          </p:nvSpPr>
          <p:spPr>
            <a:xfrm>
              <a:off x="3925502" y="328465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Flussdiagramm: Verbindungsstelle 18"/>
            <p:cNvSpPr/>
            <p:nvPr/>
          </p:nvSpPr>
          <p:spPr>
            <a:xfrm>
              <a:off x="3804345" y="2881736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Flussdiagramm: Verbindungsstelle 19"/>
            <p:cNvSpPr/>
            <p:nvPr/>
          </p:nvSpPr>
          <p:spPr>
            <a:xfrm>
              <a:off x="3781486" y="3664368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lussdiagramm: Verbindungsstelle 20"/>
            <p:cNvSpPr/>
            <p:nvPr/>
          </p:nvSpPr>
          <p:spPr>
            <a:xfrm>
              <a:off x="2749801" y="495747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lussdiagramm: Verbindungsstelle 21"/>
            <p:cNvSpPr/>
            <p:nvPr/>
          </p:nvSpPr>
          <p:spPr>
            <a:xfrm>
              <a:off x="2675863" y="5815231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lussdiagramm: Verbindungsstelle 22"/>
            <p:cNvSpPr/>
            <p:nvPr/>
          </p:nvSpPr>
          <p:spPr>
            <a:xfrm>
              <a:off x="2749801" y="5536594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lussdiagramm: Verbindungsstelle 23"/>
            <p:cNvSpPr/>
            <p:nvPr/>
          </p:nvSpPr>
          <p:spPr>
            <a:xfrm>
              <a:off x="2828263" y="5292569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lussdiagramm: Verbindungsstelle 24"/>
            <p:cNvSpPr/>
            <p:nvPr/>
          </p:nvSpPr>
          <p:spPr>
            <a:xfrm>
              <a:off x="3127843" y="5291637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lussdiagramm: Verbindungsstelle 25"/>
            <p:cNvSpPr/>
            <p:nvPr/>
          </p:nvSpPr>
          <p:spPr>
            <a:xfrm>
              <a:off x="3026382" y="5042410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lussdiagramm: Verbindungsstelle 26"/>
            <p:cNvSpPr/>
            <p:nvPr/>
          </p:nvSpPr>
          <p:spPr>
            <a:xfrm>
              <a:off x="3349438" y="4941043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lussdiagramm: Verbindungsstelle 27"/>
            <p:cNvSpPr/>
            <p:nvPr/>
          </p:nvSpPr>
          <p:spPr>
            <a:xfrm>
              <a:off x="3372297" y="419162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Flussdiagramm: Verbindungsstelle 28"/>
            <p:cNvSpPr/>
            <p:nvPr/>
          </p:nvSpPr>
          <p:spPr>
            <a:xfrm>
              <a:off x="3579897" y="4191625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Flussdiagramm: Verbindungsstelle 29"/>
            <p:cNvSpPr/>
            <p:nvPr/>
          </p:nvSpPr>
          <p:spPr>
            <a:xfrm>
              <a:off x="3709478" y="4071648"/>
              <a:ext cx="45719" cy="45719"/>
            </a:xfrm>
            <a:prstGeom prst="flowChartConnector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" name="Gerade Verbindung mit Pfeil 1"/>
            <p:cNvCxnSpPr/>
            <p:nvPr/>
          </p:nvCxnSpPr>
          <p:spPr>
            <a:xfrm>
              <a:off x="1477230" y="6109210"/>
              <a:ext cx="3672000" cy="2490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Gerade Verbindung mit Pfeil 2"/>
            <p:cNvCxnSpPr/>
            <p:nvPr/>
          </p:nvCxnSpPr>
          <p:spPr>
            <a:xfrm flipV="1">
              <a:off x="1549238" y="2508810"/>
              <a:ext cx="0" cy="3672000"/>
            </a:xfrm>
            <a:prstGeom prst="straightConnector1">
              <a:avLst/>
            </a:prstGeom>
            <a:ln w="31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8" name="Grafik 1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60049" y="2594471"/>
              <a:ext cx="2365453" cy="3517697"/>
            </a:xfrm>
            <a:prstGeom prst="rect">
              <a:avLst/>
            </a:prstGeom>
          </p:spPr>
        </p:pic>
      </p:grpSp>
      <p:sp>
        <p:nvSpPr>
          <p:cNvPr id="125" name="Textfeld 124"/>
          <p:cNvSpPr txBox="1"/>
          <p:nvPr/>
        </p:nvSpPr>
        <p:spPr>
          <a:xfrm>
            <a:off x="1357268" y="6053395"/>
            <a:ext cx="3802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(a)</a:t>
            </a:r>
            <a:endParaRPr lang="de-DE" sz="1400" dirty="0"/>
          </a:p>
        </p:txBody>
      </p:sp>
      <p:sp>
        <p:nvSpPr>
          <p:cNvPr id="126" name="Textfeld 125"/>
          <p:cNvSpPr txBox="1"/>
          <p:nvPr/>
        </p:nvSpPr>
        <p:spPr>
          <a:xfrm>
            <a:off x="5773949" y="6046217"/>
            <a:ext cx="3882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(b)</a:t>
            </a:r>
            <a:endParaRPr lang="de-DE" sz="1400" dirty="0"/>
          </a:p>
        </p:txBody>
      </p:sp>
      <p:sp>
        <p:nvSpPr>
          <p:cNvPr id="127" name="Textfeld 126"/>
          <p:cNvSpPr txBox="1"/>
          <p:nvPr/>
        </p:nvSpPr>
        <p:spPr>
          <a:xfrm>
            <a:off x="10329447" y="6032756"/>
            <a:ext cx="3802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(c)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612275226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2518</Words>
  <Application>Microsoft Office PowerPoint</Application>
  <PresentationFormat>Bildschirmpräsentation (4:3)</PresentationFormat>
  <Paragraphs>917</Paragraphs>
  <Slides>138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138</vt:i4>
      </vt:variant>
    </vt:vector>
  </HeadingPairs>
  <TitlesOfParts>
    <vt:vector size="148" baseType="lpstr">
      <vt:lpstr>Arial</vt:lpstr>
      <vt:lpstr>Calibri</vt:lpstr>
      <vt:lpstr>Cambria Math</vt:lpstr>
      <vt:lpstr>Courier New</vt:lpstr>
      <vt:lpstr>HDA DIN Office</vt:lpstr>
      <vt:lpstr>Symbol</vt:lpstr>
      <vt:lpstr>Wingdings</vt:lpstr>
      <vt:lpstr>Zapf Dingbats</vt:lpstr>
      <vt:lpstr>Larissa-Design</vt:lpstr>
      <vt:lpstr>Visio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Bernhard Humm</dc:creator>
  <cp:lastModifiedBy>Humm</cp:lastModifiedBy>
  <cp:revision>352</cp:revision>
  <dcterms:created xsi:type="dcterms:W3CDTF">2015-04-01T08:25:24Z</dcterms:created>
  <dcterms:modified xsi:type="dcterms:W3CDTF">2020-03-16T18:35:50Z</dcterms:modified>
</cp:coreProperties>
</file>

<file path=docProps/thumbnail.jpeg>
</file>